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74" r:id="rId2"/>
    <p:sldId id="257" r:id="rId3"/>
    <p:sldId id="258" r:id="rId4"/>
    <p:sldId id="261" r:id="rId5"/>
    <p:sldId id="259" r:id="rId6"/>
    <p:sldId id="272" r:id="rId7"/>
    <p:sldId id="260" r:id="rId8"/>
    <p:sldId id="263" r:id="rId9"/>
    <p:sldId id="264" r:id="rId10"/>
    <p:sldId id="265" r:id="rId11"/>
    <p:sldId id="266" r:id="rId12"/>
    <p:sldId id="267" r:id="rId13"/>
    <p:sldId id="268" r:id="rId14"/>
    <p:sldId id="269" r:id="rId15"/>
    <p:sldId id="270"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5" autoAdjust="0"/>
    <p:restoredTop sz="94660"/>
  </p:normalViewPr>
  <p:slideViewPr>
    <p:cSldViewPr snapToGrid="0">
      <p:cViewPr varScale="1">
        <p:scale>
          <a:sx n="75" d="100"/>
          <a:sy n="75" d="100"/>
        </p:scale>
        <p:origin x="64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nl-NL"/>
              <a:t>Klik om stijl te bewerken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latin typeface="+mn-lt"/>
            </a:endParaRP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395311143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187534789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en bijschrif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nl-NL"/>
              <a:t>Klik om stijl te bewerken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187407625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eraat met bijschrift">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nl-NL"/>
              <a:t>Klik om stijl te bewerken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53484708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amkaartj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99787470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nl-NL"/>
              <a:t>Klik om stijl te bewerken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8" name="Footer Placeholder 7"/>
          <p:cNvSpPr>
            <a:spLocks noGrp="1"/>
          </p:cNvSpPr>
          <p:nvPr>
            <p:ph type="ftr" sz="quarter" idx="11"/>
          </p:nvPr>
        </p:nvSpPr>
        <p:spPr/>
        <p:txBody>
          <a:bodyPr/>
          <a:lstStyle/>
          <a:p>
            <a:endParaRPr lang="en-US" dirty="0">
              <a:latin typeface="+mn-lt"/>
            </a:endParaRPr>
          </a:p>
        </p:txBody>
      </p:sp>
      <p:sp>
        <p:nvSpPr>
          <p:cNvPr id="9" name="Slide Number Placeholder 8"/>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227383923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nl-NL"/>
              <a:t>Klik om stijl te bewerken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8" name="Footer Placeholder 7"/>
          <p:cNvSpPr>
            <a:spLocks noGrp="1"/>
          </p:cNvSpPr>
          <p:nvPr>
            <p:ph type="ftr" sz="quarter" idx="11"/>
          </p:nvPr>
        </p:nvSpPr>
        <p:spPr>
          <a:xfrm>
            <a:off x="561111" y="6391838"/>
            <a:ext cx="3644282" cy="304801"/>
          </a:xfrm>
        </p:spPr>
        <p:txBody>
          <a:bodyPr/>
          <a:lstStyle/>
          <a:p>
            <a:endParaRPr lang="en-US" dirty="0">
              <a:latin typeface="+mn-lt"/>
            </a:endParaRPr>
          </a:p>
        </p:txBody>
      </p:sp>
      <p:sp>
        <p:nvSpPr>
          <p:cNvPr id="9" name="Slide Number Placeholder 8"/>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82221907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423487418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nl-NL"/>
              <a:t>Klik om stijl te bewerken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271151474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293194891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11"/>
          </p:nvPr>
        </p:nvSpPr>
        <p:spPr/>
        <p:txBody>
          <a:bodyPr/>
          <a:lstStyle/>
          <a:p>
            <a:endParaRPr lang="en-US" dirty="0">
              <a:latin typeface="+mn-lt"/>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303030913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7" name="Slide Number Placeholder 6"/>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89466455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8" name="Footer Placeholder 7"/>
          <p:cNvSpPr>
            <a:spLocks noGrp="1"/>
          </p:cNvSpPr>
          <p:nvPr>
            <p:ph type="ftr" sz="quarter" idx="11"/>
          </p:nvPr>
        </p:nvSpPr>
        <p:spPr/>
        <p:txBody>
          <a:bodyPr/>
          <a:lstStyle/>
          <a:p>
            <a:endParaRPr lang="en-US" dirty="0">
              <a:latin typeface="+mn-lt"/>
            </a:endParaRPr>
          </a:p>
        </p:txBody>
      </p:sp>
      <p:sp>
        <p:nvSpPr>
          <p:cNvPr id="9" name="Slide Number Placeholder 8"/>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345168812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nl-NL"/>
              <a:t>Klik om stijl te bewerken</a:t>
            </a:r>
            <a:endParaRPr lang="en-US" dirty="0"/>
          </a:p>
        </p:txBody>
      </p:sp>
      <p:sp>
        <p:nvSpPr>
          <p:cNvPr id="3" name="Date Placeholder 2"/>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4" name="Footer Placeholder 3"/>
          <p:cNvSpPr>
            <a:spLocks noGrp="1"/>
          </p:cNvSpPr>
          <p:nvPr>
            <p:ph type="ftr" sz="quarter" idx="11"/>
          </p:nvPr>
        </p:nvSpPr>
        <p:spPr/>
        <p:txBody>
          <a:bodyPr/>
          <a:lstStyle/>
          <a:p>
            <a:endParaRPr lang="en-US" dirty="0">
              <a:latin typeface="+mn-lt"/>
            </a:endParaRPr>
          </a:p>
        </p:txBody>
      </p:sp>
      <p:sp>
        <p:nvSpPr>
          <p:cNvPr id="5" name="Slide Number Placeholder 4"/>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346962805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3" name="Footer Placeholder 2"/>
          <p:cNvSpPr>
            <a:spLocks noGrp="1"/>
          </p:cNvSpPr>
          <p:nvPr>
            <p:ph type="ftr" sz="quarter" idx="11"/>
          </p:nvPr>
        </p:nvSpPr>
        <p:spPr/>
        <p:txBody>
          <a:bodyPr/>
          <a:lstStyle/>
          <a:p>
            <a:endParaRPr lang="en-US" dirty="0">
              <a:latin typeface="+mn-lt"/>
            </a:endParaRP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148462721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nl-NL"/>
              <a:t>Klik om stijl te bewerken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154302052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nl-NL"/>
              <a:t>Klik om stijl te bewerken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nl-NL"/>
              <a:t>Klik op het pictogram als u een afbeelding wilt toevoegen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A33960BD-7AC1-4217-9611-AAA56D3EE38F}" type="datetime4">
              <a:rPr lang="en-US" smtClean="0"/>
              <a:pPr/>
              <a:t>June 25, 2023</a:t>
            </a:fld>
            <a:endParaRPr lang="en-US" dirty="0">
              <a:latin typeface="+mn-lt"/>
            </a:endParaRPr>
          </a:p>
        </p:txBody>
      </p:sp>
      <p:sp>
        <p:nvSpPr>
          <p:cNvPr id="6" name="Footer Placeholder 5"/>
          <p:cNvSpPr>
            <a:spLocks noGrp="1"/>
          </p:cNvSpPr>
          <p:nvPr>
            <p:ph type="ftr" sz="quarter" idx="11"/>
          </p:nvPr>
        </p:nvSpPr>
        <p:spPr/>
        <p:txBody>
          <a:bodyPr/>
          <a:lstStyle/>
          <a:p>
            <a:endParaRPr lang="en-US" dirty="0">
              <a:latin typeface="+mn-lt"/>
            </a:endParaRP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127696909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nl-NL"/>
              <a:t>Klik om stijl te bewerken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33960BD-7AC1-4217-9611-AAA56D3EE38F}" type="datetime4">
              <a:rPr lang="en-US" smtClean="0"/>
              <a:pPr/>
              <a:t>June 25, 2023</a:t>
            </a:fld>
            <a:endParaRPr lang="en-US" dirty="0">
              <a:latin typeface="+mn-lt"/>
            </a:endParaRP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latin typeface="+mn-lt"/>
            </a:endParaRP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D4AEF59-F28E-467C-9EA3-92D1CFAD475A}" type="slidenum">
              <a:rPr lang="en-US" smtClean="0"/>
              <a:pPr/>
              <a:t>‹nr.›</a:t>
            </a:fld>
            <a:endParaRPr lang="en-US">
              <a:latin typeface="+mn-lt"/>
            </a:endParaRPr>
          </a:p>
        </p:txBody>
      </p:sp>
    </p:spTree>
    <p:extLst>
      <p:ext uri="{BB962C8B-B14F-4D97-AF65-F5344CB8AC3E}">
        <p14:creationId xmlns:p14="http://schemas.microsoft.com/office/powerpoint/2010/main" val="295655641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7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0ABFFC-37A4-BFF2-B80E-E86D99CA2563}"/>
              </a:ext>
            </a:extLst>
          </p:cNvPr>
          <p:cNvSpPr>
            <a:spLocks noGrp="1"/>
          </p:cNvSpPr>
          <p:nvPr>
            <p:ph type="ctrTitle"/>
          </p:nvPr>
        </p:nvSpPr>
        <p:spPr/>
        <p:txBody>
          <a:bodyPr/>
          <a:lstStyle/>
          <a:p>
            <a:r>
              <a:rPr lang="nl-NL" dirty="0"/>
              <a:t>De huisarts-een-zorg</a:t>
            </a:r>
          </a:p>
        </p:txBody>
      </p:sp>
      <p:sp>
        <p:nvSpPr>
          <p:cNvPr id="3" name="Ondertitel 2">
            <a:extLst>
              <a:ext uri="{FF2B5EF4-FFF2-40B4-BE49-F238E27FC236}">
                <a16:creationId xmlns:a16="http://schemas.microsoft.com/office/drawing/2014/main" id="{0AA850C3-A1FC-67CC-2229-E1DCEAE1198F}"/>
              </a:ext>
            </a:extLst>
          </p:cNvPr>
          <p:cNvSpPr>
            <a:spLocks noGrp="1"/>
          </p:cNvSpPr>
          <p:nvPr>
            <p:ph type="subTitle" idx="1"/>
          </p:nvPr>
        </p:nvSpPr>
        <p:spPr/>
        <p:txBody>
          <a:bodyPr/>
          <a:lstStyle/>
          <a:p>
            <a:r>
              <a:rPr lang="nl-NL" dirty="0"/>
              <a:t>Stand van zaken</a:t>
            </a:r>
          </a:p>
          <a:p>
            <a:r>
              <a:rPr lang="nl-NL" dirty="0"/>
              <a:t>Blik naar de toekomst</a:t>
            </a:r>
          </a:p>
          <a:p>
            <a:endParaRPr lang="nl-NL" dirty="0"/>
          </a:p>
        </p:txBody>
      </p:sp>
      <p:pic>
        <p:nvPicPr>
          <p:cNvPr id="1026" name="Picture 2" descr="Pin van Ton Rietveld op Hein de Kort | Grappig, Humor grappig, Grappige ...">
            <a:extLst>
              <a:ext uri="{FF2B5EF4-FFF2-40B4-BE49-F238E27FC236}">
                <a16:creationId xmlns:a16="http://schemas.microsoft.com/office/drawing/2014/main" id="{1781992A-71D1-DB3C-9E5E-B65047D1AB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8846" y="712382"/>
            <a:ext cx="3607317" cy="4455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310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568A5-C759-568B-3885-AE23098E6CD8}"/>
              </a:ext>
            </a:extLst>
          </p:cNvPr>
          <p:cNvSpPr>
            <a:spLocks noGrp="1"/>
          </p:cNvSpPr>
          <p:nvPr>
            <p:ph type="title"/>
          </p:nvPr>
        </p:nvSpPr>
        <p:spPr/>
        <p:txBody>
          <a:bodyPr/>
          <a:lstStyle/>
          <a:p>
            <a:r>
              <a:rPr lang="en-US" dirty="0">
                <a:ea typeface="Batang"/>
              </a:rPr>
              <a:t>U bent even de  </a:t>
            </a:r>
            <a:r>
              <a:rPr lang="en-US" dirty="0" err="1">
                <a:ea typeface="Batang"/>
              </a:rPr>
              <a:t>dokter</a:t>
            </a:r>
            <a:r>
              <a:rPr lang="en-US" dirty="0">
                <a:ea typeface="Batang"/>
              </a:rPr>
              <a:t>....</a:t>
            </a:r>
            <a:endParaRPr lang="en-US" dirty="0"/>
          </a:p>
        </p:txBody>
      </p:sp>
      <p:sp>
        <p:nvSpPr>
          <p:cNvPr id="3" name="Content Placeholder 2">
            <a:extLst>
              <a:ext uri="{FF2B5EF4-FFF2-40B4-BE49-F238E27FC236}">
                <a16:creationId xmlns:a16="http://schemas.microsoft.com/office/drawing/2014/main" id="{85ADDC63-4245-094E-B5D3-866C54BD8AAF}"/>
              </a:ext>
            </a:extLst>
          </p:cNvPr>
          <p:cNvSpPr>
            <a:spLocks noGrp="1"/>
          </p:cNvSpPr>
          <p:nvPr>
            <p:ph idx="1"/>
          </p:nvPr>
        </p:nvSpPr>
        <p:spPr/>
        <p:txBody>
          <a:bodyPr vert="horz" lIns="91440" tIns="45720" rIns="91440" bIns="45720" rtlCol="0" anchor="t">
            <a:normAutofit/>
          </a:bodyPr>
          <a:lstStyle/>
          <a:p>
            <a:r>
              <a:rPr lang="en-US" dirty="0">
                <a:ea typeface="Batang"/>
              </a:rPr>
              <a:t>Welkom in de </a:t>
            </a:r>
            <a:r>
              <a:rPr lang="en-US" dirty="0" err="1">
                <a:ea typeface="Batang"/>
              </a:rPr>
              <a:t>avonddienst</a:t>
            </a:r>
            <a:r>
              <a:rPr lang="en-US" dirty="0">
                <a:ea typeface="Batang"/>
              </a:rPr>
              <a:t>.</a:t>
            </a:r>
          </a:p>
          <a:p>
            <a:r>
              <a:rPr lang="en-US" dirty="0">
                <a:ea typeface="Batang"/>
              </a:rPr>
              <a:t>De </a:t>
            </a:r>
            <a:r>
              <a:rPr lang="en-US" dirty="0" err="1">
                <a:ea typeface="Batang"/>
              </a:rPr>
              <a:t>situatie</a:t>
            </a:r>
            <a:r>
              <a:rPr lang="en-US" dirty="0">
                <a:ea typeface="Batang"/>
              </a:rPr>
              <a:t>: u </a:t>
            </a:r>
            <a:r>
              <a:rPr lang="en-US" dirty="0" err="1">
                <a:ea typeface="Batang"/>
              </a:rPr>
              <a:t>gaat</a:t>
            </a:r>
            <a:r>
              <a:rPr lang="en-US" dirty="0">
                <a:ea typeface="Batang"/>
              </a:rPr>
              <a:t> op </a:t>
            </a:r>
            <a:r>
              <a:rPr lang="en-US" dirty="0" err="1">
                <a:ea typeface="Batang"/>
              </a:rPr>
              <a:t>visite</a:t>
            </a:r>
            <a:r>
              <a:rPr lang="en-US" dirty="0">
                <a:ea typeface="Batang"/>
              </a:rPr>
              <a:t> </a:t>
            </a:r>
            <a:r>
              <a:rPr lang="en-US" dirty="0" err="1">
                <a:ea typeface="Batang"/>
              </a:rPr>
              <a:t>bij</a:t>
            </a:r>
            <a:r>
              <a:rPr lang="en-US" dirty="0">
                <a:ea typeface="Batang"/>
              </a:rPr>
              <a:t> </a:t>
            </a:r>
            <a:r>
              <a:rPr lang="en-US" dirty="0" err="1">
                <a:ea typeface="Batang"/>
              </a:rPr>
              <a:t>een</a:t>
            </a:r>
            <a:r>
              <a:rPr lang="en-US" dirty="0">
                <a:ea typeface="Batang"/>
              </a:rPr>
              <a:t> 86-jarige man met in de </a:t>
            </a:r>
            <a:r>
              <a:rPr lang="en-US" dirty="0" err="1">
                <a:ea typeface="Batang"/>
              </a:rPr>
              <a:t>voorgeschiedenis</a:t>
            </a:r>
            <a:r>
              <a:rPr lang="en-US" dirty="0">
                <a:ea typeface="Batang"/>
              </a:rPr>
              <a:t> </a:t>
            </a:r>
            <a:r>
              <a:rPr lang="en-US" dirty="0" err="1">
                <a:ea typeface="Batang"/>
              </a:rPr>
              <a:t>een</a:t>
            </a:r>
            <a:r>
              <a:rPr lang="en-US" dirty="0">
                <a:ea typeface="Batang"/>
              </a:rPr>
              <a:t> </a:t>
            </a:r>
            <a:r>
              <a:rPr lang="en-US" dirty="0" err="1">
                <a:ea typeface="Batang"/>
              </a:rPr>
              <a:t>hartinfarct</a:t>
            </a:r>
            <a:r>
              <a:rPr lang="en-US" dirty="0">
                <a:ea typeface="Batang"/>
              </a:rPr>
              <a:t>, </a:t>
            </a:r>
            <a:r>
              <a:rPr lang="en-US" dirty="0" err="1">
                <a:ea typeface="Batang"/>
              </a:rPr>
              <a:t>suikerziekte</a:t>
            </a:r>
            <a:r>
              <a:rPr lang="en-US" dirty="0">
                <a:ea typeface="Batang"/>
              </a:rPr>
              <a:t>, </a:t>
            </a:r>
            <a:r>
              <a:rPr lang="en-US" dirty="0" err="1">
                <a:ea typeface="Batang"/>
              </a:rPr>
              <a:t>een</a:t>
            </a:r>
            <a:r>
              <a:rPr lang="en-US" dirty="0">
                <a:ea typeface="Batang"/>
              </a:rPr>
              <a:t> </a:t>
            </a:r>
            <a:r>
              <a:rPr lang="en-US" dirty="0" err="1">
                <a:ea typeface="Batang"/>
              </a:rPr>
              <a:t>chronische</a:t>
            </a:r>
            <a:r>
              <a:rPr lang="en-US" dirty="0">
                <a:ea typeface="Batang"/>
              </a:rPr>
              <a:t> </a:t>
            </a:r>
            <a:r>
              <a:rPr lang="en-US" dirty="0" err="1">
                <a:ea typeface="Batang"/>
              </a:rPr>
              <a:t>longziekte</a:t>
            </a:r>
            <a:r>
              <a:rPr lang="en-US" dirty="0">
                <a:ea typeface="Batang"/>
              </a:rPr>
              <a:t> </a:t>
            </a:r>
            <a:r>
              <a:rPr lang="en-US" dirty="0" err="1">
                <a:ea typeface="Batang"/>
              </a:rPr>
              <a:t>en</a:t>
            </a:r>
            <a:r>
              <a:rPr lang="en-US" dirty="0">
                <a:ea typeface="Batang"/>
              </a:rPr>
              <a:t> </a:t>
            </a:r>
            <a:r>
              <a:rPr lang="en-US" dirty="0" err="1">
                <a:ea typeface="Batang"/>
              </a:rPr>
              <a:t>een</a:t>
            </a:r>
            <a:r>
              <a:rPr lang="en-US" dirty="0">
                <a:ea typeface="Batang"/>
              </a:rPr>
              <a:t> </a:t>
            </a:r>
            <a:r>
              <a:rPr lang="en-US" dirty="0" err="1">
                <a:ea typeface="Batang"/>
              </a:rPr>
              <a:t>heupvervanging</a:t>
            </a:r>
            <a:r>
              <a:rPr lang="en-US" dirty="0">
                <a:ea typeface="Batang"/>
              </a:rPr>
              <a:t>.</a:t>
            </a:r>
          </a:p>
          <a:p>
            <a:r>
              <a:rPr lang="en-US" dirty="0">
                <a:ea typeface="Batang"/>
              </a:rPr>
              <a:t>Op de </a:t>
            </a:r>
            <a:r>
              <a:rPr lang="en-US" dirty="0" err="1">
                <a:ea typeface="Batang"/>
              </a:rPr>
              <a:t>huisartsenpost</a:t>
            </a:r>
            <a:r>
              <a:rPr lang="en-US" dirty="0">
                <a:ea typeface="Batang"/>
              </a:rPr>
              <a:t> is de </a:t>
            </a:r>
            <a:r>
              <a:rPr lang="en-US" dirty="0" err="1">
                <a:ea typeface="Batang"/>
              </a:rPr>
              <a:t>vraag</a:t>
            </a:r>
            <a:r>
              <a:rPr lang="en-US" dirty="0">
                <a:ea typeface="Batang"/>
              </a:rPr>
              <a:t> </a:t>
            </a:r>
            <a:r>
              <a:rPr lang="en-US" dirty="0" err="1">
                <a:ea typeface="Batang"/>
              </a:rPr>
              <a:t>vanuit</a:t>
            </a:r>
            <a:r>
              <a:rPr lang="en-US" dirty="0">
                <a:ea typeface="Batang"/>
              </a:rPr>
              <a:t> de </a:t>
            </a:r>
            <a:r>
              <a:rPr lang="en-US" dirty="0" err="1">
                <a:ea typeface="Batang"/>
              </a:rPr>
              <a:t>zorg</a:t>
            </a:r>
            <a:r>
              <a:rPr lang="en-US" dirty="0">
                <a:ea typeface="Batang"/>
              </a:rPr>
              <a:t>: </a:t>
            </a:r>
            <a:r>
              <a:rPr lang="en-US" dirty="0" err="1">
                <a:ea typeface="Batang"/>
              </a:rPr>
              <a:t>kan</a:t>
            </a:r>
            <a:r>
              <a:rPr lang="en-US" dirty="0">
                <a:ea typeface="Batang"/>
              </a:rPr>
              <a:t> de </a:t>
            </a:r>
            <a:r>
              <a:rPr lang="en-US" dirty="0" err="1">
                <a:ea typeface="Batang"/>
              </a:rPr>
              <a:t>dokter</a:t>
            </a:r>
            <a:r>
              <a:rPr lang="en-US" dirty="0">
                <a:ea typeface="Batang"/>
              </a:rPr>
              <a:t> </a:t>
            </a:r>
            <a:r>
              <a:rPr lang="en-US" dirty="0" err="1">
                <a:ea typeface="Batang"/>
              </a:rPr>
              <a:t>komen</a:t>
            </a:r>
            <a:r>
              <a:rPr lang="en-US" dirty="0">
                <a:ea typeface="Batang"/>
              </a:rPr>
              <a:t>? </a:t>
            </a:r>
            <a:r>
              <a:rPr lang="en-US" dirty="0" err="1">
                <a:ea typeface="Batang"/>
              </a:rPr>
              <a:t>Sinds</a:t>
            </a:r>
            <a:r>
              <a:rPr lang="en-US" dirty="0">
                <a:ea typeface="Batang"/>
              </a:rPr>
              <a:t> 4 </a:t>
            </a:r>
            <a:r>
              <a:rPr lang="en-US" dirty="0" err="1">
                <a:ea typeface="Batang"/>
              </a:rPr>
              <a:t>dagen</a:t>
            </a:r>
            <a:r>
              <a:rPr lang="en-US" dirty="0">
                <a:ea typeface="Batang"/>
              </a:rPr>
              <a:t> 38.6, </a:t>
            </a:r>
            <a:r>
              <a:rPr lang="en-US" dirty="0" err="1">
                <a:ea typeface="Batang"/>
              </a:rPr>
              <a:t>hij</a:t>
            </a:r>
            <a:r>
              <a:rPr lang="en-US" dirty="0">
                <a:ea typeface="Batang"/>
              </a:rPr>
              <a:t> </a:t>
            </a:r>
            <a:r>
              <a:rPr lang="en-US" dirty="0" err="1">
                <a:ea typeface="Batang"/>
              </a:rPr>
              <a:t>hoest</a:t>
            </a:r>
            <a:r>
              <a:rPr lang="en-US" dirty="0">
                <a:ea typeface="Batang"/>
              </a:rPr>
              <a:t> </a:t>
            </a:r>
            <a:r>
              <a:rPr lang="en-US" dirty="0" err="1">
                <a:ea typeface="Batang"/>
              </a:rPr>
              <a:t>meer</a:t>
            </a:r>
            <a:r>
              <a:rPr lang="en-US" dirty="0">
                <a:ea typeface="Batang"/>
              </a:rPr>
              <a:t> dan </a:t>
            </a:r>
            <a:r>
              <a:rPr lang="en-US" dirty="0" err="1">
                <a:ea typeface="Batang"/>
              </a:rPr>
              <a:t>anders</a:t>
            </a:r>
            <a:r>
              <a:rPr lang="en-US" dirty="0">
                <a:ea typeface="Batang"/>
              </a:rPr>
              <a:t>, </a:t>
            </a:r>
            <a:r>
              <a:rPr lang="en-US" dirty="0" err="1">
                <a:ea typeface="Batang"/>
              </a:rPr>
              <a:t>eet</a:t>
            </a:r>
            <a:r>
              <a:rPr lang="en-US" dirty="0">
                <a:ea typeface="Batang"/>
              </a:rPr>
              <a:t> </a:t>
            </a:r>
            <a:r>
              <a:rPr lang="en-US" dirty="0" err="1">
                <a:ea typeface="Batang"/>
              </a:rPr>
              <a:t>bijna</a:t>
            </a:r>
            <a:r>
              <a:rPr lang="en-US" dirty="0">
                <a:ea typeface="Batang"/>
              </a:rPr>
              <a:t> </a:t>
            </a:r>
            <a:r>
              <a:rPr lang="en-US" dirty="0" err="1">
                <a:ea typeface="Batang"/>
              </a:rPr>
              <a:t>niet</a:t>
            </a:r>
            <a:r>
              <a:rPr lang="en-US" dirty="0">
                <a:ea typeface="Batang"/>
              </a:rPr>
              <a:t> </a:t>
            </a:r>
            <a:r>
              <a:rPr lang="en-US" dirty="0" err="1">
                <a:ea typeface="Batang"/>
              </a:rPr>
              <a:t>en</a:t>
            </a:r>
            <a:r>
              <a:rPr lang="en-US" dirty="0">
                <a:ea typeface="Batang"/>
              </a:rPr>
              <a:t> </a:t>
            </a:r>
            <a:r>
              <a:rPr lang="en-US" dirty="0" err="1">
                <a:ea typeface="Batang"/>
              </a:rPr>
              <a:t>drinkt</a:t>
            </a:r>
            <a:r>
              <a:rPr lang="en-US" dirty="0">
                <a:ea typeface="Batang"/>
              </a:rPr>
              <a:t> maar </a:t>
            </a:r>
            <a:r>
              <a:rPr lang="en-US" dirty="0" err="1">
                <a:ea typeface="Batang"/>
              </a:rPr>
              <a:t>een</a:t>
            </a:r>
            <a:r>
              <a:rPr lang="en-US" dirty="0">
                <a:ea typeface="Batang"/>
              </a:rPr>
              <a:t> </a:t>
            </a:r>
            <a:r>
              <a:rPr lang="en-US" dirty="0" err="1">
                <a:ea typeface="Batang"/>
              </a:rPr>
              <a:t>beetje</a:t>
            </a:r>
            <a:r>
              <a:rPr lang="en-US" dirty="0">
                <a:ea typeface="Batang"/>
              </a:rPr>
              <a:t> </a:t>
            </a:r>
            <a:r>
              <a:rPr lang="en-US" dirty="0" err="1">
                <a:ea typeface="Batang"/>
              </a:rPr>
              <a:t>sinds</a:t>
            </a:r>
            <a:r>
              <a:rPr lang="en-US" dirty="0">
                <a:ea typeface="Batang"/>
              </a:rPr>
              <a:t> </a:t>
            </a:r>
            <a:r>
              <a:rPr lang="en-US" dirty="0" err="1">
                <a:ea typeface="Batang"/>
              </a:rPr>
              <a:t>gisteren</a:t>
            </a:r>
            <a:r>
              <a:rPr lang="en-US" dirty="0">
                <a:ea typeface="Batang"/>
              </a:rPr>
              <a:t>. </a:t>
            </a:r>
            <a:r>
              <a:rPr lang="en-US" dirty="0" err="1">
                <a:ea typeface="Batang"/>
              </a:rPr>
              <a:t>Zijn</a:t>
            </a:r>
            <a:r>
              <a:rPr lang="en-US" dirty="0">
                <a:ea typeface="Batang"/>
              </a:rPr>
              <a:t> vrouw is </a:t>
            </a:r>
            <a:r>
              <a:rPr lang="en-US" dirty="0" err="1">
                <a:ea typeface="Batang"/>
              </a:rPr>
              <a:t>goed</a:t>
            </a:r>
            <a:r>
              <a:rPr lang="en-US" dirty="0">
                <a:ea typeface="Batang"/>
              </a:rPr>
              <a:t> </a:t>
            </a:r>
            <a:r>
              <a:rPr lang="en-US" dirty="0" err="1">
                <a:ea typeface="Batang"/>
              </a:rPr>
              <a:t>ter</a:t>
            </a:r>
            <a:r>
              <a:rPr lang="en-US" dirty="0">
                <a:ea typeface="Batang"/>
              </a:rPr>
              <a:t> been, maar </a:t>
            </a:r>
            <a:r>
              <a:rPr lang="en-US" dirty="0" err="1">
                <a:ea typeface="Batang"/>
              </a:rPr>
              <a:t>heeft</a:t>
            </a:r>
            <a:r>
              <a:rPr lang="en-US" dirty="0">
                <a:ea typeface="Batang"/>
              </a:rPr>
              <a:t> </a:t>
            </a:r>
            <a:r>
              <a:rPr lang="en-US" dirty="0" err="1">
                <a:ea typeface="Batang"/>
              </a:rPr>
              <a:t>een</a:t>
            </a:r>
            <a:r>
              <a:rPr lang="en-US" dirty="0">
                <a:ea typeface="Batang"/>
              </a:rPr>
              <a:t> </a:t>
            </a:r>
            <a:r>
              <a:rPr lang="en-US" dirty="0" err="1">
                <a:ea typeface="Batang"/>
              </a:rPr>
              <a:t>angstprobleem</a:t>
            </a:r>
            <a:r>
              <a:rPr lang="en-US" dirty="0">
                <a:ea typeface="Batang"/>
              </a:rPr>
              <a:t>.</a:t>
            </a:r>
          </a:p>
          <a:p>
            <a:r>
              <a:rPr lang="en-US" dirty="0">
                <a:ea typeface="Batang"/>
              </a:rPr>
              <a:t>De </a:t>
            </a:r>
            <a:r>
              <a:rPr lang="en-US" dirty="0" err="1">
                <a:ea typeface="Batang"/>
              </a:rPr>
              <a:t>thuiszorg</a:t>
            </a:r>
            <a:r>
              <a:rPr lang="en-US" dirty="0">
                <a:ea typeface="Batang"/>
              </a:rPr>
              <a:t>, die de </a:t>
            </a:r>
            <a:r>
              <a:rPr lang="en-US" dirty="0" err="1">
                <a:ea typeface="Batang"/>
              </a:rPr>
              <a:t>medicijnen</a:t>
            </a:r>
            <a:r>
              <a:rPr lang="en-US" dirty="0">
                <a:ea typeface="Batang"/>
              </a:rPr>
              <a:t> </a:t>
            </a:r>
            <a:r>
              <a:rPr lang="en-US" dirty="0" err="1">
                <a:ea typeface="Batang"/>
              </a:rPr>
              <a:t>levert</a:t>
            </a:r>
            <a:r>
              <a:rPr lang="en-US" dirty="0">
                <a:ea typeface="Batang"/>
              </a:rPr>
              <a:t>, </a:t>
            </a:r>
            <a:r>
              <a:rPr lang="en-US" dirty="0" err="1">
                <a:ea typeface="Batang"/>
              </a:rPr>
              <a:t>denkt</a:t>
            </a:r>
            <a:r>
              <a:rPr lang="en-US" dirty="0">
                <a:ea typeface="Batang"/>
              </a:rPr>
              <a:t> </a:t>
            </a:r>
            <a:r>
              <a:rPr lang="en-US" dirty="0" err="1">
                <a:ea typeface="Batang"/>
              </a:rPr>
              <a:t>dat</a:t>
            </a:r>
            <a:r>
              <a:rPr lang="en-US" dirty="0">
                <a:ea typeface="Batang"/>
              </a:rPr>
              <a:t> het zo </a:t>
            </a:r>
            <a:r>
              <a:rPr lang="en-US" dirty="0" err="1">
                <a:ea typeface="Batang"/>
              </a:rPr>
              <a:t>niet</a:t>
            </a:r>
            <a:r>
              <a:rPr lang="en-US" dirty="0">
                <a:ea typeface="Batang"/>
              </a:rPr>
              <a:t> </a:t>
            </a:r>
            <a:r>
              <a:rPr lang="en-US" dirty="0" err="1">
                <a:ea typeface="Batang"/>
              </a:rPr>
              <a:t>goed</a:t>
            </a:r>
            <a:r>
              <a:rPr lang="en-US" dirty="0">
                <a:ea typeface="Batang"/>
              </a:rPr>
              <a:t> </a:t>
            </a:r>
            <a:r>
              <a:rPr lang="en-US" dirty="0" err="1">
                <a:ea typeface="Batang"/>
              </a:rPr>
              <a:t>gaat</a:t>
            </a:r>
            <a:r>
              <a:rPr lang="en-US" dirty="0">
                <a:ea typeface="Batang"/>
              </a:rPr>
              <a:t>.</a:t>
            </a:r>
            <a:endParaRPr lang="en-US" dirty="0"/>
          </a:p>
        </p:txBody>
      </p:sp>
    </p:spTree>
    <p:extLst>
      <p:ext uri="{BB962C8B-B14F-4D97-AF65-F5344CB8AC3E}">
        <p14:creationId xmlns:p14="http://schemas.microsoft.com/office/powerpoint/2010/main" val="175655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B6131F-9E5D-11B3-AC35-B82F04687631}"/>
              </a:ext>
            </a:extLst>
          </p:cNvPr>
          <p:cNvSpPr>
            <a:spLocks noGrp="1"/>
          </p:cNvSpPr>
          <p:nvPr>
            <p:ph type="title"/>
          </p:nvPr>
        </p:nvSpPr>
        <p:spPr/>
        <p:txBody>
          <a:bodyPr/>
          <a:lstStyle/>
          <a:p>
            <a:r>
              <a:rPr lang="nl-NL" dirty="0"/>
              <a:t>Op visite.</a:t>
            </a:r>
          </a:p>
        </p:txBody>
      </p:sp>
      <p:sp>
        <p:nvSpPr>
          <p:cNvPr id="3" name="Tijdelijke aanduiding voor inhoud 2">
            <a:extLst>
              <a:ext uri="{FF2B5EF4-FFF2-40B4-BE49-F238E27FC236}">
                <a16:creationId xmlns:a16="http://schemas.microsoft.com/office/drawing/2014/main" id="{989FBBD9-A696-8117-347B-FC248647E4A2}"/>
              </a:ext>
            </a:extLst>
          </p:cNvPr>
          <p:cNvSpPr>
            <a:spLocks noGrp="1"/>
          </p:cNvSpPr>
          <p:nvPr>
            <p:ph idx="1"/>
          </p:nvPr>
        </p:nvSpPr>
        <p:spPr/>
        <p:txBody>
          <a:bodyPr>
            <a:normAutofit lnSpcReduction="10000"/>
          </a:bodyPr>
          <a:lstStyle/>
          <a:p>
            <a:r>
              <a:rPr lang="nl-NL" dirty="0"/>
              <a:t>Huisarts vraag aan de zorg: is er al bloeddruk gemeten, suiker, polsslag?</a:t>
            </a:r>
          </a:p>
          <a:p>
            <a:pPr marL="0" indent="0">
              <a:buNone/>
            </a:pPr>
            <a:r>
              <a:rPr lang="nl-NL" dirty="0"/>
              <a:t> antwoord: Nee, bij de aanwezige zorg hoort dat niet bij het werk. (Huisarts is nu al niet blij)</a:t>
            </a:r>
          </a:p>
          <a:p>
            <a:pPr marL="0" indent="0">
              <a:buNone/>
            </a:pPr>
            <a:endParaRPr lang="nl-NL" dirty="0"/>
          </a:p>
          <a:p>
            <a:r>
              <a:rPr lang="nl-NL" dirty="0"/>
              <a:t>Bij aankomst: het is een eengezinswoning met het bed boven. Meneer ligt op de bank beneden. Partner van meneer is in paniek en loopt handenwringend rond. De zorg staat erbij en meldt nog maar even dat het zo niet gaat.</a:t>
            </a:r>
          </a:p>
          <a:p>
            <a:r>
              <a:rPr lang="nl-NL" dirty="0"/>
              <a:t>Huisarts meet de bloeddruk en de zuurstof: die laatste is niet goed, maar niet levensbedreigend laag. Meneer moet eigenlijk opgenomen, om te voorkomen dat hij verder verzwakt.</a:t>
            </a:r>
          </a:p>
        </p:txBody>
      </p:sp>
    </p:spTree>
    <p:extLst>
      <p:ext uri="{BB962C8B-B14F-4D97-AF65-F5344CB8AC3E}">
        <p14:creationId xmlns:p14="http://schemas.microsoft.com/office/powerpoint/2010/main" val="3689470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618D58-8D8A-23F5-BA12-616F87C332A3}"/>
              </a:ext>
            </a:extLst>
          </p:cNvPr>
          <p:cNvSpPr>
            <a:spLocks noGrp="1"/>
          </p:cNvSpPr>
          <p:nvPr>
            <p:ph type="title"/>
          </p:nvPr>
        </p:nvSpPr>
        <p:spPr/>
        <p:txBody>
          <a:bodyPr/>
          <a:lstStyle/>
          <a:p>
            <a:r>
              <a:rPr lang="nl-NL" dirty="0"/>
              <a:t>Wat doet u nu?</a:t>
            </a:r>
          </a:p>
        </p:txBody>
      </p:sp>
      <p:sp>
        <p:nvSpPr>
          <p:cNvPr id="3" name="Tijdelijke aanduiding voor inhoud 2">
            <a:extLst>
              <a:ext uri="{FF2B5EF4-FFF2-40B4-BE49-F238E27FC236}">
                <a16:creationId xmlns:a16="http://schemas.microsoft.com/office/drawing/2014/main" id="{5B35DDEC-F711-FD29-2165-71B3AA159002}"/>
              </a:ext>
            </a:extLst>
          </p:cNvPr>
          <p:cNvSpPr>
            <a:spLocks noGrp="1"/>
          </p:cNvSpPr>
          <p:nvPr>
            <p:ph idx="1"/>
          </p:nvPr>
        </p:nvSpPr>
        <p:spPr/>
        <p:txBody>
          <a:bodyPr>
            <a:normAutofit lnSpcReduction="10000"/>
          </a:bodyPr>
          <a:lstStyle/>
          <a:p>
            <a:r>
              <a:rPr lang="nl-NL" dirty="0"/>
              <a:t>U vraagt hoe meneer zelf vindt dat het gaat</a:t>
            </a:r>
          </a:p>
          <a:p>
            <a:r>
              <a:rPr lang="nl-NL" dirty="0"/>
              <a:t>U vraagt of meneer naar het ziekenhuis wil</a:t>
            </a:r>
          </a:p>
          <a:p>
            <a:r>
              <a:rPr lang="nl-NL" dirty="0"/>
              <a:t>U vraagt of hij gereanimeerd en beademd wil worden.</a:t>
            </a:r>
          </a:p>
          <a:p>
            <a:r>
              <a:rPr lang="nl-NL" dirty="0"/>
              <a:t>U zegt dat meneer naar het ziekenhuis moet, want zo gaat het niet thuis en belt maar vast de ambulance. </a:t>
            </a:r>
          </a:p>
          <a:p>
            <a:r>
              <a:rPr lang="nl-NL" dirty="0"/>
              <a:t>U zegt tegen de zorg dat ze vaker moeten komen en schrijft iets voor, want meneer is al 86 en naar het ziekenhuis gaan is ook niet de beste plek op deze leeftijd. Voor de paniek bij de partner geeft u een valium. Het valrisico daarbij neemt u op de koop toe</a:t>
            </a:r>
          </a:p>
          <a:p>
            <a:r>
              <a:rPr lang="nl-NL" dirty="0"/>
              <a:t>Anders…..?</a:t>
            </a:r>
          </a:p>
          <a:p>
            <a:pPr marL="0" indent="0">
              <a:buNone/>
            </a:pPr>
            <a:endParaRPr lang="nl-NL" dirty="0"/>
          </a:p>
        </p:txBody>
      </p:sp>
    </p:spTree>
    <p:extLst>
      <p:ext uri="{BB962C8B-B14F-4D97-AF65-F5344CB8AC3E}">
        <p14:creationId xmlns:p14="http://schemas.microsoft.com/office/powerpoint/2010/main" val="2570860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DC0291-4C59-5873-8909-38D158E07E0B}"/>
              </a:ext>
            </a:extLst>
          </p:cNvPr>
          <p:cNvSpPr>
            <a:spLocks noGrp="1"/>
          </p:cNvSpPr>
          <p:nvPr>
            <p:ph type="title"/>
          </p:nvPr>
        </p:nvSpPr>
        <p:spPr/>
        <p:txBody>
          <a:bodyPr/>
          <a:lstStyle/>
          <a:p>
            <a:r>
              <a:rPr lang="nl-NL" dirty="0"/>
              <a:t>Meneer:</a:t>
            </a:r>
          </a:p>
        </p:txBody>
      </p:sp>
      <p:sp>
        <p:nvSpPr>
          <p:cNvPr id="3" name="Tijdelijke aanduiding voor inhoud 2">
            <a:extLst>
              <a:ext uri="{FF2B5EF4-FFF2-40B4-BE49-F238E27FC236}">
                <a16:creationId xmlns:a16="http://schemas.microsoft.com/office/drawing/2014/main" id="{1420F990-FC04-9EA2-8D53-188DF203530F}"/>
              </a:ext>
            </a:extLst>
          </p:cNvPr>
          <p:cNvSpPr>
            <a:spLocks noGrp="1"/>
          </p:cNvSpPr>
          <p:nvPr>
            <p:ph idx="1"/>
          </p:nvPr>
        </p:nvSpPr>
        <p:spPr/>
        <p:txBody>
          <a:bodyPr/>
          <a:lstStyle/>
          <a:p>
            <a:r>
              <a:rPr lang="nl-NL" dirty="0"/>
              <a:t>Over niet reanimeren en niet beademen heeft hij nog nooit nagedacht. Waarom begint de huisarts daar nu over? Heb ik hem dan meteen al opgegeven? Partner is nu pas ECHT in paniek. </a:t>
            </a:r>
          </a:p>
          <a:p>
            <a:r>
              <a:rPr lang="nl-NL" dirty="0"/>
              <a:t>Meneer wil in geen geval naar het ziekenhuis. Partner geeft aan: ik vind het veel te eng zo. Ik durf het niet. En hij kan toch ook niet zo op de bank blijven liggen? Dan hoor ik hem niet ‘s nachts….</a:t>
            </a:r>
          </a:p>
          <a:p>
            <a:endParaRPr lang="nl-NL" dirty="0"/>
          </a:p>
          <a:p>
            <a:r>
              <a:rPr lang="nl-NL" dirty="0"/>
              <a:t>Wat nu? (inmiddels belt de huisartsenpost: er is nog een visite bijgekomen, er is iemand gevallen en die kan niet meer opstaan. En de andere huisarts staat te hechten, de wachttijden lopen op…)</a:t>
            </a:r>
          </a:p>
        </p:txBody>
      </p:sp>
    </p:spTree>
    <p:extLst>
      <p:ext uri="{BB962C8B-B14F-4D97-AF65-F5344CB8AC3E}">
        <p14:creationId xmlns:p14="http://schemas.microsoft.com/office/powerpoint/2010/main" val="3431571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9EB693-DF7C-8A58-47F8-FCB425E8A9D7}"/>
              </a:ext>
            </a:extLst>
          </p:cNvPr>
          <p:cNvSpPr>
            <a:spLocks noGrp="1"/>
          </p:cNvSpPr>
          <p:nvPr>
            <p:ph type="title"/>
          </p:nvPr>
        </p:nvSpPr>
        <p:spPr/>
        <p:txBody>
          <a:bodyPr/>
          <a:lstStyle/>
          <a:p>
            <a:r>
              <a:rPr lang="nl-NL" dirty="0"/>
              <a:t>Wat nu? Opties:</a:t>
            </a:r>
          </a:p>
        </p:txBody>
      </p:sp>
      <p:sp>
        <p:nvSpPr>
          <p:cNvPr id="3" name="Tijdelijke aanduiding voor inhoud 2">
            <a:extLst>
              <a:ext uri="{FF2B5EF4-FFF2-40B4-BE49-F238E27FC236}">
                <a16:creationId xmlns:a16="http://schemas.microsoft.com/office/drawing/2014/main" id="{FF4CB57E-2AB1-26A8-CE9E-9F3B27A39482}"/>
              </a:ext>
            </a:extLst>
          </p:cNvPr>
          <p:cNvSpPr>
            <a:spLocks noGrp="1"/>
          </p:cNvSpPr>
          <p:nvPr>
            <p:ph idx="1"/>
          </p:nvPr>
        </p:nvSpPr>
        <p:spPr/>
        <p:txBody>
          <a:bodyPr/>
          <a:lstStyle/>
          <a:p>
            <a:r>
              <a:rPr lang="nl-NL" dirty="0"/>
              <a:t>Met vereende krachten helpt u meneer in bed boven (duur: 30 minuten)</a:t>
            </a:r>
          </a:p>
          <a:p>
            <a:r>
              <a:rPr lang="nl-NL" dirty="0"/>
              <a:t>De thuiszorg komt vaker langs. (voor u 2 minuten, thuiszorg: 1 uur)</a:t>
            </a:r>
          </a:p>
          <a:p>
            <a:r>
              <a:rPr lang="nl-NL" dirty="0"/>
              <a:t>U vraagt of kinderen kunnen mantelzorgen (discussie tel: 15 minuten)</a:t>
            </a:r>
          </a:p>
          <a:p>
            <a:r>
              <a:rPr lang="nl-NL" dirty="0"/>
              <a:t>U zoekt een plek die niet het ziekenhuis is, maar waar wel meer verzorging is (ELV, Getijde) (duur 30 minuten tot een uur)</a:t>
            </a:r>
          </a:p>
        </p:txBody>
      </p:sp>
    </p:spTree>
    <p:extLst>
      <p:ext uri="{BB962C8B-B14F-4D97-AF65-F5344CB8AC3E}">
        <p14:creationId xmlns:p14="http://schemas.microsoft.com/office/powerpoint/2010/main" val="3582131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36C6E1-F26E-41A8-7888-BE6A702858B3}"/>
              </a:ext>
            </a:extLst>
          </p:cNvPr>
          <p:cNvSpPr>
            <a:spLocks noGrp="1"/>
          </p:cNvSpPr>
          <p:nvPr>
            <p:ph type="title"/>
          </p:nvPr>
        </p:nvSpPr>
        <p:spPr/>
        <p:txBody>
          <a:bodyPr/>
          <a:lstStyle/>
          <a:p>
            <a:r>
              <a:rPr lang="nl-NL" dirty="0"/>
              <a:t>Wat kan anders en wie pakt het op?</a:t>
            </a:r>
          </a:p>
        </p:txBody>
      </p:sp>
      <p:sp>
        <p:nvSpPr>
          <p:cNvPr id="3" name="Tijdelijke aanduiding voor inhoud 2">
            <a:extLst>
              <a:ext uri="{FF2B5EF4-FFF2-40B4-BE49-F238E27FC236}">
                <a16:creationId xmlns:a16="http://schemas.microsoft.com/office/drawing/2014/main" id="{4FF789BC-BC7E-1E6B-4C3C-5603A0BB1D90}"/>
              </a:ext>
            </a:extLst>
          </p:cNvPr>
          <p:cNvSpPr>
            <a:spLocks noGrp="1"/>
          </p:cNvSpPr>
          <p:nvPr>
            <p:ph idx="1"/>
          </p:nvPr>
        </p:nvSpPr>
        <p:spPr/>
        <p:txBody>
          <a:bodyPr/>
          <a:lstStyle/>
          <a:p>
            <a:r>
              <a:rPr lang="nl-NL" dirty="0"/>
              <a:t>Bekend NRNB beleid</a:t>
            </a:r>
          </a:p>
          <a:p>
            <a:r>
              <a:rPr lang="nl-NL" dirty="0"/>
              <a:t>Passende woning of aangepaste woning</a:t>
            </a:r>
          </a:p>
          <a:p>
            <a:r>
              <a:rPr lang="nl-NL" dirty="0"/>
              <a:t>Wensen bekend en besproken onderling</a:t>
            </a:r>
          </a:p>
          <a:p>
            <a:r>
              <a:rPr lang="nl-NL" dirty="0"/>
              <a:t>Verder?</a:t>
            </a:r>
          </a:p>
          <a:p>
            <a:r>
              <a:rPr lang="nl-NL" dirty="0"/>
              <a:t>Hoe kunnen we als huisartsen het beste wensen bespreekbaar maken?</a:t>
            </a:r>
          </a:p>
          <a:p>
            <a:r>
              <a:rPr lang="nl-NL" dirty="0"/>
              <a:t>Hoe kunnen we informatie over tijdelijke opname mogelijkheden beter bij de mensen terecht laten komen?</a:t>
            </a:r>
          </a:p>
        </p:txBody>
      </p:sp>
    </p:spTree>
    <p:extLst>
      <p:ext uri="{BB962C8B-B14F-4D97-AF65-F5344CB8AC3E}">
        <p14:creationId xmlns:p14="http://schemas.microsoft.com/office/powerpoint/2010/main" val="3692148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CE437D-9B70-78CE-B4B2-7D72EFC36BA4}"/>
              </a:ext>
            </a:extLst>
          </p:cNvPr>
          <p:cNvSpPr>
            <a:spLocks noGrp="1"/>
          </p:cNvSpPr>
          <p:nvPr>
            <p:ph type="title"/>
          </p:nvPr>
        </p:nvSpPr>
        <p:spPr>
          <a:xfrm>
            <a:off x="2178311" y="423252"/>
            <a:ext cx="7027842" cy="627482"/>
          </a:xfrm>
        </p:spPr>
        <p:txBody>
          <a:bodyPr/>
          <a:lstStyle/>
          <a:p>
            <a:r>
              <a:rPr lang="nl-NL" dirty="0"/>
              <a:t>Tot slot:</a:t>
            </a:r>
          </a:p>
        </p:txBody>
      </p:sp>
      <p:sp>
        <p:nvSpPr>
          <p:cNvPr id="3" name="Tijdelijke aanduiding voor inhoud 2">
            <a:extLst>
              <a:ext uri="{FF2B5EF4-FFF2-40B4-BE49-F238E27FC236}">
                <a16:creationId xmlns:a16="http://schemas.microsoft.com/office/drawing/2014/main" id="{9E8ED06A-4242-F9D2-C1F5-877658E122EE}"/>
              </a:ext>
            </a:extLst>
          </p:cNvPr>
          <p:cNvSpPr>
            <a:spLocks noGrp="1"/>
          </p:cNvSpPr>
          <p:nvPr>
            <p:ph idx="1"/>
          </p:nvPr>
        </p:nvSpPr>
        <p:spPr/>
        <p:txBody>
          <a:bodyPr>
            <a:normAutofit/>
          </a:bodyPr>
          <a:lstStyle/>
          <a:p>
            <a:r>
              <a:rPr lang="nl-NL" dirty="0"/>
              <a:t>Er gaat heel veel gelukkig heel goed in de zorg.</a:t>
            </a:r>
          </a:p>
          <a:p>
            <a:r>
              <a:rPr lang="nl-NL" dirty="0"/>
              <a:t>Via de zorgtafel leggen we onderling goede contacten</a:t>
            </a:r>
          </a:p>
          <a:p>
            <a:r>
              <a:rPr lang="nl-NL" dirty="0"/>
              <a:t>Korte lijntjes met wijkverpleging en de ziekenhuizen: SIDW</a:t>
            </a:r>
          </a:p>
          <a:p>
            <a:r>
              <a:rPr lang="nl-NL" dirty="0"/>
              <a:t>Contacten met verschillende gemeenten over het huisartsentekort</a:t>
            </a:r>
          </a:p>
          <a:p>
            <a:r>
              <a:rPr lang="nl-NL" dirty="0"/>
              <a:t>Sociaal domein en de GGD: samenwerken aan betere communicatie en preventie</a:t>
            </a:r>
          </a:p>
          <a:p>
            <a:r>
              <a:rPr lang="nl-NL" dirty="0"/>
              <a:t>Actief de </a:t>
            </a:r>
            <a:r>
              <a:rPr lang="nl-NL" dirty="0" err="1"/>
              <a:t>patientenverenigingen</a:t>
            </a:r>
            <a:r>
              <a:rPr lang="nl-NL" dirty="0"/>
              <a:t> betrekken bij het ontwikkelen van plannen</a:t>
            </a:r>
          </a:p>
        </p:txBody>
      </p:sp>
      <p:pic>
        <p:nvPicPr>
          <p:cNvPr id="2050" name="Picture 2" descr="10 Cool Superb Doctors Jokes, Trolls, Funny Memes For WhatsApp ...">
            <a:extLst>
              <a:ext uri="{FF2B5EF4-FFF2-40B4-BE49-F238E27FC236}">
                <a16:creationId xmlns:a16="http://schemas.microsoft.com/office/drawing/2014/main" id="{CE14AE7F-B4D7-BF82-E633-D9CD310552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5107" y="142043"/>
            <a:ext cx="3622092" cy="2867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2959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6337A4-298C-9A56-901E-5C47640E2197}"/>
              </a:ext>
            </a:extLst>
          </p:cNvPr>
          <p:cNvSpPr>
            <a:spLocks noGrp="1"/>
          </p:cNvSpPr>
          <p:nvPr>
            <p:ph type="title"/>
          </p:nvPr>
        </p:nvSpPr>
        <p:spPr/>
        <p:txBody>
          <a:bodyPr/>
          <a:lstStyle/>
          <a:p>
            <a:r>
              <a:rPr lang="nl-NL" dirty="0"/>
              <a:t>stand van zaken op de werkvloer</a:t>
            </a:r>
          </a:p>
        </p:txBody>
      </p:sp>
      <p:sp>
        <p:nvSpPr>
          <p:cNvPr id="3" name="Tijdelijke aanduiding voor inhoud 2">
            <a:extLst>
              <a:ext uri="{FF2B5EF4-FFF2-40B4-BE49-F238E27FC236}">
                <a16:creationId xmlns:a16="http://schemas.microsoft.com/office/drawing/2014/main" id="{E213CAB8-04B5-4710-A0A2-5622F7DCD3C8}"/>
              </a:ext>
            </a:extLst>
          </p:cNvPr>
          <p:cNvSpPr>
            <a:spLocks noGrp="1"/>
          </p:cNvSpPr>
          <p:nvPr>
            <p:ph idx="1"/>
          </p:nvPr>
        </p:nvSpPr>
        <p:spPr/>
        <p:txBody>
          <a:bodyPr>
            <a:normAutofit fontScale="77500" lnSpcReduction="20000"/>
          </a:bodyPr>
          <a:lstStyle/>
          <a:p>
            <a:r>
              <a:rPr lang="nl-NL" dirty="0"/>
              <a:t>Stand van zaken:</a:t>
            </a:r>
          </a:p>
          <a:p>
            <a:pPr lvl="1"/>
            <a:r>
              <a:rPr lang="nl-NL" dirty="0"/>
              <a:t>In de huisartsenpraktijk als praktijkhouder:</a:t>
            </a:r>
          </a:p>
          <a:p>
            <a:pPr lvl="1"/>
            <a:endParaRPr lang="nl-NL" dirty="0"/>
          </a:p>
          <a:p>
            <a:pPr lvl="1"/>
            <a:r>
              <a:rPr lang="nl-NL" dirty="0" err="1"/>
              <a:t>Part-time</a:t>
            </a:r>
            <a:r>
              <a:rPr lang="nl-NL" dirty="0"/>
              <a:t> werken ‘3 dagen’ = 36 uur per week (lange dagen, nascholing, dienst) </a:t>
            </a:r>
          </a:p>
          <a:p>
            <a:pPr lvl="1"/>
            <a:r>
              <a:rPr lang="nl-NL" dirty="0"/>
              <a:t>Maatschap/HOED, andere samenwerkingsverbanden</a:t>
            </a:r>
          </a:p>
          <a:p>
            <a:pPr lvl="1"/>
            <a:r>
              <a:rPr lang="nl-NL" dirty="0"/>
              <a:t>Personeel: 2-3 doktersassistentes, </a:t>
            </a:r>
            <a:r>
              <a:rPr lang="nl-NL" dirty="0" err="1"/>
              <a:t>poh</a:t>
            </a:r>
            <a:r>
              <a:rPr lang="nl-NL" dirty="0"/>
              <a:t> diabetes/</a:t>
            </a:r>
            <a:r>
              <a:rPr lang="nl-NL" dirty="0" err="1"/>
              <a:t>copd</a:t>
            </a:r>
            <a:r>
              <a:rPr lang="nl-NL" dirty="0"/>
              <a:t>, </a:t>
            </a:r>
            <a:r>
              <a:rPr lang="nl-NL" dirty="0" err="1"/>
              <a:t>poh</a:t>
            </a:r>
            <a:r>
              <a:rPr lang="nl-NL" dirty="0"/>
              <a:t> ouderenzorg, </a:t>
            </a:r>
            <a:r>
              <a:rPr lang="nl-NL" dirty="0" err="1"/>
              <a:t>pohggz</a:t>
            </a:r>
            <a:endParaRPr lang="nl-NL" dirty="0"/>
          </a:p>
          <a:p>
            <a:pPr lvl="1"/>
            <a:endParaRPr lang="nl-NL" dirty="0"/>
          </a:p>
          <a:p>
            <a:pPr lvl="1"/>
            <a:r>
              <a:rPr lang="nl-NL" dirty="0"/>
              <a:t>Op 1 dag: 22 consulten, 1-2 visites van een uur, 5-6 e-consulten, 2-3 telefoonconsulten, 20 vragen van de assistentes, 25 poststukken en </a:t>
            </a:r>
            <a:r>
              <a:rPr lang="nl-NL" dirty="0" err="1"/>
              <a:t>labuitslagen</a:t>
            </a:r>
            <a:r>
              <a:rPr lang="nl-NL" dirty="0"/>
              <a:t>, 8 verwijzingen schrijven, 2 verzoeken info vanuit hypotheekverstrekkers/bedrijfsartsen, contact met specialisten, ggz instellingen, jeugdzorg.</a:t>
            </a:r>
          </a:p>
          <a:p>
            <a:pPr lvl="1"/>
            <a:endParaRPr lang="nl-NL" dirty="0"/>
          </a:p>
          <a:p>
            <a:pPr lvl="1"/>
            <a:r>
              <a:rPr lang="nl-NL" dirty="0"/>
              <a:t>Aansturen personeel (contracten, ziekmeldingen, rooster) </a:t>
            </a:r>
            <a:r>
              <a:rPr lang="nl-NL" dirty="0" err="1"/>
              <a:t>evt</a:t>
            </a:r>
            <a:r>
              <a:rPr lang="nl-NL" dirty="0"/>
              <a:t> uitbesteed aan praktijkmanager</a:t>
            </a:r>
          </a:p>
        </p:txBody>
      </p:sp>
    </p:spTree>
    <p:extLst>
      <p:ext uri="{BB962C8B-B14F-4D97-AF65-F5344CB8AC3E}">
        <p14:creationId xmlns:p14="http://schemas.microsoft.com/office/powerpoint/2010/main" val="503499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CED167-E8B3-37C8-F71B-1501DF1F93FF}"/>
              </a:ext>
            </a:extLst>
          </p:cNvPr>
          <p:cNvSpPr>
            <a:spLocks noGrp="1"/>
          </p:cNvSpPr>
          <p:nvPr>
            <p:ph type="title"/>
          </p:nvPr>
        </p:nvSpPr>
        <p:spPr/>
        <p:txBody>
          <a:bodyPr/>
          <a:lstStyle/>
          <a:p>
            <a:r>
              <a:rPr lang="nl-NL" dirty="0"/>
              <a:t>Stand van zaken: wie wil een praktijk overnemen?</a:t>
            </a:r>
          </a:p>
        </p:txBody>
      </p:sp>
      <p:sp>
        <p:nvSpPr>
          <p:cNvPr id="3" name="Tijdelijke aanduiding voor inhoud 2">
            <a:extLst>
              <a:ext uri="{FF2B5EF4-FFF2-40B4-BE49-F238E27FC236}">
                <a16:creationId xmlns:a16="http://schemas.microsoft.com/office/drawing/2014/main" id="{87A2F3C1-8635-E2CD-317A-74D4A1FB78D7}"/>
              </a:ext>
            </a:extLst>
          </p:cNvPr>
          <p:cNvSpPr>
            <a:spLocks noGrp="1"/>
          </p:cNvSpPr>
          <p:nvPr>
            <p:ph idx="1"/>
          </p:nvPr>
        </p:nvSpPr>
        <p:spPr>
          <a:xfrm>
            <a:off x="1050879" y="2459115"/>
            <a:ext cx="9810604" cy="3789284"/>
          </a:xfrm>
        </p:spPr>
        <p:txBody>
          <a:bodyPr>
            <a:normAutofit/>
          </a:bodyPr>
          <a:lstStyle/>
          <a:p>
            <a:pPr marL="0" indent="0">
              <a:buNone/>
            </a:pPr>
            <a:r>
              <a:rPr lang="nl-NL" dirty="0"/>
              <a:t>Jonge huisartsen willen waarnemen, geen praktijk overnemen</a:t>
            </a:r>
          </a:p>
          <a:p>
            <a:pPr marL="0" indent="0">
              <a:buNone/>
            </a:pPr>
            <a:r>
              <a:rPr lang="nl-NL" dirty="0"/>
              <a:t>reden:</a:t>
            </a:r>
          </a:p>
          <a:p>
            <a:r>
              <a:rPr lang="nl-NL" dirty="0"/>
              <a:t>Dienstendruk (als praktijkhouder ben je eindverantwoordelijk voor invulling diensten)</a:t>
            </a:r>
          </a:p>
          <a:p>
            <a:r>
              <a:rPr lang="nl-NL" dirty="0"/>
              <a:t>Flexibiliteit (op vakantie wanneer je wil)</a:t>
            </a:r>
          </a:p>
          <a:p>
            <a:r>
              <a:rPr lang="nl-NL" dirty="0"/>
              <a:t>Er komt steeds meer bij, er gaat niets af (knellende GGZ, taken ziekenhuis naar huisarts, tekorten ouderenzorg)</a:t>
            </a:r>
          </a:p>
          <a:p>
            <a:pPr marL="0" indent="0">
              <a:buNone/>
            </a:pPr>
            <a:r>
              <a:rPr lang="nl-NL"/>
              <a:t>Huisartsenorganisatie </a:t>
            </a:r>
            <a:r>
              <a:rPr lang="nl-NL" dirty="0" err="1"/>
              <a:t>Medrie</a:t>
            </a:r>
            <a:r>
              <a:rPr lang="nl-NL" dirty="0"/>
              <a:t> onderzoekt samen met gemeente en opleidingen of ervaren praktijkhouders jonge huisartsen in een praktijk kunnen laten ‘groeien’. Mentorschap.</a:t>
            </a:r>
          </a:p>
        </p:txBody>
      </p:sp>
    </p:spTree>
    <p:extLst>
      <p:ext uri="{BB962C8B-B14F-4D97-AF65-F5344CB8AC3E}">
        <p14:creationId xmlns:p14="http://schemas.microsoft.com/office/powerpoint/2010/main" val="1624716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9B43CA-84EB-0387-C591-7A1D90D15A31}"/>
              </a:ext>
            </a:extLst>
          </p:cNvPr>
          <p:cNvSpPr>
            <a:spLocks noGrp="1"/>
          </p:cNvSpPr>
          <p:nvPr>
            <p:ph type="title"/>
          </p:nvPr>
        </p:nvSpPr>
        <p:spPr/>
        <p:txBody>
          <a:bodyPr/>
          <a:lstStyle/>
          <a:p>
            <a:r>
              <a:rPr lang="nl-NL" dirty="0"/>
              <a:t>Het plezier van de eigen praktijk</a:t>
            </a:r>
          </a:p>
        </p:txBody>
      </p:sp>
      <p:sp>
        <p:nvSpPr>
          <p:cNvPr id="3" name="Tijdelijke aanduiding voor inhoud 2">
            <a:extLst>
              <a:ext uri="{FF2B5EF4-FFF2-40B4-BE49-F238E27FC236}">
                <a16:creationId xmlns:a16="http://schemas.microsoft.com/office/drawing/2014/main" id="{349226CD-FDF1-3E11-35A8-E2BA9331313D}"/>
              </a:ext>
            </a:extLst>
          </p:cNvPr>
          <p:cNvSpPr>
            <a:spLocks noGrp="1"/>
          </p:cNvSpPr>
          <p:nvPr>
            <p:ph idx="1"/>
          </p:nvPr>
        </p:nvSpPr>
        <p:spPr/>
        <p:txBody>
          <a:bodyPr>
            <a:normAutofit fontScale="92500"/>
          </a:bodyPr>
          <a:lstStyle/>
          <a:p>
            <a:r>
              <a:rPr lang="nl-NL" dirty="0"/>
              <a:t>Je regelt je agenda op je eigen manier</a:t>
            </a:r>
          </a:p>
          <a:p>
            <a:r>
              <a:rPr lang="nl-NL" dirty="0"/>
              <a:t>Je regelt de zorg, zoals die het beste bij jou past: ruimte voor extra interesse</a:t>
            </a:r>
          </a:p>
          <a:p>
            <a:r>
              <a:rPr lang="nl-NL" dirty="0"/>
              <a:t>Je eigen vast team bij een vaste groep </a:t>
            </a:r>
            <a:r>
              <a:rPr lang="nl-NL" dirty="0" err="1"/>
              <a:t>patienten</a:t>
            </a:r>
            <a:endParaRPr lang="nl-NL" dirty="0"/>
          </a:p>
          <a:p>
            <a:r>
              <a:rPr lang="nl-NL" dirty="0"/>
              <a:t>Je kent je </a:t>
            </a:r>
            <a:r>
              <a:rPr lang="nl-NL" dirty="0" err="1"/>
              <a:t>patienten</a:t>
            </a:r>
            <a:r>
              <a:rPr lang="nl-NL" dirty="0"/>
              <a:t>: je nooit-</a:t>
            </a:r>
            <a:r>
              <a:rPr lang="nl-NL" dirty="0" err="1"/>
              <a:t>komers</a:t>
            </a:r>
            <a:r>
              <a:rPr lang="nl-NL" dirty="0"/>
              <a:t>, je </a:t>
            </a:r>
            <a:r>
              <a:rPr lang="nl-NL" dirty="0" err="1"/>
              <a:t>veel-plegers</a:t>
            </a:r>
            <a:r>
              <a:rPr lang="nl-NL" dirty="0"/>
              <a:t>, je </a:t>
            </a:r>
            <a:r>
              <a:rPr lang="nl-NL" dirty="0" err="1"/>
              <a:t>patienten</a:t>
            </a:r>
            <a:r>
              <a:rPr lang="nl-NL" dirty="0"/>
              <a:t> met een psychische kwetsbaarheid, je patiënten met een complex ziektebeeld </a:t>
            </a:r>
          </a:p>
          <a:p>
            <a:r>
              <a:rPr lang="nl-NL" dirty="0"/>
              <a:t>Je ziet de gezinnen opgroeien: baby tot grootouder zitten in je praktijk</a:t>
            </a:r>
          </a:p>
          <a:p>
            <a:r>
              <a:rPr lang="nl-NL" dirty="0"/>
              <a:t>Je vaste basis zorgt ervoor dat mensen niet snel naar de huisartsenpost gaan</a:t>
            </a:r>
          </a:p>
          <a:p>
            <a:r>
              <a:rPr lang="nl-NL" dirty="0"/>
              <a:t>Je verzamelt een patiëntengroep, die past bij jouw manier van dokter zijn</a:t>
            </a:r>
          </a:p>
          <a:p>
            <a:r>
              <a:rPr lang="nl-NL" dirty="0"/>
              <a:t>Je krijgt veel waardering van je patiënten</a:t>
            </a:r>
          </a:p>
        </p:txBody>
      </p:sp>
    </p:spTree>
    <p:extLst>
      <p:ext uri="{BB962C8B-B14F-4D97-AF65-F5344CB8AC3E}">
        <p14:creationId xmlns:p14="http://schemas.microsoft.com/office/powerpoint/2010/main" val="2511368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24D1BA-373D-60A5-C0EC-241AA0232D87}"/>
              </a:ext>
            </a:extLst>
          </p:cNvPr>
          <p:cNvSpPr>
            <a:spLocks noGrp="1"/>
          </p:cNvSpPr>
          <p:nvPr>
            <p:ph type="title"/>
          </p:nvPr>
        </p:nvSpPr>
        <p:spPr/>
        <p:txBody>
          <a:bodyPr/>
          <a:lstStyle/>
          <a:p>
            <a:r>
              <a:rPr lang="nl-NL"/>
              <a:t>Commerciële huisartsenketens</a:t>
            </a:r>
            <a:r>
              <a:rPr lang="nl-NL" dirty="0"/>
              <a:t>: innovatie of </a:t>
            </a:r>
            <a:r>
              <a:rPr lang="nl-NL" dirty="0" err="1"/>
              <a:t>problematie</a:t>
            </a:r>
            <a:endParaRPr lang="nl-NL" dirty="0"/>
          </a:p>
        </p:txBody>
      </p:sp>
      <p:sp>
        <p:nvSpPr>
          <p:cNvPr id="3" name="Tijdelijke aanduiding voor inhoud 2">
            <a:extLst>
              <a:ext uri="{FF2B5EF4-FFF2-40B4-BE49-F238E27FC236}">
                <a16:creationId xmlns:a16="http://schemas.microsoft.com/office/drawing/2014/main" id="{DE8A8DF8-A48B-A755-6667-8D365B4308CA}"/>
              </a:ext>
            </a:extLst>
          </p:cNvPr>
          <p:cNvSpPr>
            <a:spLocks noGrp="1"/>
          </p:cNvSpPr>
          <p:nvPr>
            <p:ph idx="1"/>
          </p:nvPr>
        </p:nvSpPr>
        <p:spPr>
          <a:xfrm>
            <a:off x="1154954" y="2603500"/>
            <a:ext cx="8825659" cy="3788422"/>
          </a:xfrm>
        </p:spPr>
        <p:txBody>
          <a:bodyPr>
            <a:normAutofit fontScale="92500"/>
          </a:bodyPr>
          <a:lstStyle/>
          <a:p>
            <a:pPr marL="0" indent="0">
              <a:buNone/>
            </a:pPr>
            <a:endParaRPr lang="nl-NL" dirty="0"/>
          </a:p>
          <a:p>
            <a:r>
              <a:rPr lang="nl-NL" dirty="0"/>
              <a:t>Co-</a:t>
            </a:r>
            <a:r>
              <a:rPr lang="nl-NL" dirty="0" err="1"/>
              <a:t>med</a:t>
            </a:r>
            <a:r>
              <a:rPr lang="nl-NL" dirty="0"/>
              <a:t>, Quin, Centric Health en </a:t>
            </a:r>
            <a:r>
              <a:rPr lang="nl-NL" dirty="0" err="1"/>
              <a:t>Arene</a:t>
            </a:r>
            <a:r>
              <a:rPr lang="nl-NL" dirty="0"/>
              <a:t> gaan uit van digitale zorg op afstand</a:t>
            </a:r>
          </a:p>
          <a:p>
            <a:r>
              <a:rPr lang="nl-NL" dirty="0"/>
              <a:t>Beperkt huisarts aanwezig, te weinig huisartsen voor grote groep of helemaal niet aanwezig.</a:t>
            </a:r>
          </a:p>
          <a:p>
            <a:r>
              <a:rPr lang="nl-NL" dirty="0"/>
              <a:t>Liggen onder vergrootglas bij de inspectie: Co-</a:t>
            </a:r>
            <a:r>
              <a:rPr lang="nl-NL" dirty="0" err="1"/>
              <a:t>med</a:t>
            </a:r>
            <a:r>
              <a:rPr lang="nl-NL" dirty="0"/>
              <a:t>, Quin, Centric Health</a:t>
            </a:r>
          </a:p>
          <a:p>
            <a:r>
              <a:rPr lang="nl-NL" dirty="0"/>
              <a:t>In Flevoland: </a:t>
            </a:r>
          </a:p>
          <a:p>
            <a:pPr marL="0" indent="0">
              <a:buNone/>
            </a:pPr>
            <a:r>
              <a:rPr lang="nl-NL" dirty="0"/>
              <a:t>	</a:t>
            </a:r>
            <a:r>
              <a:rPr lang="nl-NL" dirty="0" err="1"/>
              <a:t>Arene</a:t>
            </a:r>
            <a:r>
              <a:rPr lang="nl-NL" dirty="0"/>
              <a:t> op Emmeloord, stuurt de </a:t>
            </a:r>
            <a:r>
              <a:rPr lang="nl-NL" dirty="0" err="1"/>
              <a:t>spoedpatienten</a:t>
            </a:r>
            <a:r>
              <a:rPr lang="nl-NL" dirty="0"/>
              <a:t> naar de huisartsen in de 	buurt , Co-</a:t>
            </a:r>
            <a:r>
              <a:rPr lang="nl-NL" dirty="0" err="1"/>
              <a:t>Med</a:t>
            </a:r>
            <a:r>
              <a:rPr lang="nl-NL" dirty="0"/>
              <a:t> mg nieuw op Urk, slechte ervaringen vanuit regio Zwolle	</a:t>
            </a:r>
          </a:p>
          <a:p>
            <a:pPr marL="0" indent="0">
              <a:buNone/>
            </a:pPr>
            <a:r>
              <a:rPr lang="nl-NL" dirty="0"/>
              <a:t>	Goed </a:t>
            </a:r>
            <a:r>
              <a:rPr lang="nl-NL" dirty="0" err="1"/>
              <a:t>Gezondgroep</a:t>
            </a:r>
            <a:r>
              <a:rPr lang="nl-NL" dirty="0"/>
              <a:t> in Lelystad, heeft vaker huisartsen aanwezig in de praktijk 	en regelt de diensten. Echter vanuit het ziekenhuis klachten over kwaliteit 	verwijzingen.</a:t>
            </a:r>
          </a:p>
        </p:txBody>
      </p:sp>
    </p:spTree>
    <p:extLst>
      <p:ext uri="{BB962C8B-B14F-4D97-AF65-F5344CB8AC3E}">
        <p14:creationId xmlns:p14="http://schemas.microsoft.com/office/powerpoint/2010/main" val="2569365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9096D6-E538-9BE9-81D4-A50F685E987B}"/>
              </a:ext>
            </a:extLst>
          </p:cNvPr>
          <p:cNvSpPr>
            <a:spLocks noGrp="1"/>
          </p:cNvSpPr>
          <p:nvPr>
            <p:ph type="title"/>
          </p:nvPr>
        </p:nvSpPr>
        <p:spPr/>
        <p:txBody>
          <a:bodyPr/>
          <a:lstStyle/>
          <a:p>
            <a:r>
              <a:rPr lang="nl-NL" dirty="0"/>
              <a:t>De dokter van de toekomst? </a:t>
            </a:r>
          </a:p>
        </p:txBody>
      </p:sp>
      <p:pic>
        <p:nvPicPr>
          <p:cNvPr id="1028" name="Picture 4" descr="Afbeeldingsresultaten voor cartoon huisarts oude patient">
            <a:extLst>
              <a:ext uri="{FF2B5EF4-FFF2-40B4-BE49-F238E27FC236}">
                <a16:creationId xmlns:a16="http://schemas.microsoft.com/office/drawing/2014/main" id="{1D16F30D-2EF3-95C1-C5AB-8DAB4F0BC7D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182269" y="3197225"/>
            <a:ext cx="2771775"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582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849094-0F0E-D41E-8CF9-00C2758C1377}"/>
              </a:ext>
            </a:extLst>
          </p:cNvPr>
          <p:cNvSpPr>
            <a:spLocks noGrp="1"/>
          </p:cNvSpPr>
          <p:nvPr>
            <p:ph type="title"/>
          </p:nvPr>
        </p:nvSpPr>
        <p:spPr/>
        <p:txBody>
          <a:bodyPr>
            <a:normAutofit fontScale="90000"/>
          </a:bodyPr>
          <a:lstStyle/>
          <a:p>
            <a:r>
              <a:rPr lang="nl-NL" dirty="0"/>
              <a:t>Kleine woonvormen voor ouderen: fijn kleinschalig of schandalig</a:t>
            </a:r>
          </a:p>
        </p:txBody>
      </p:sp>
      <p:sp>
        <p:nvSpPr>
          <p:cNvPr id="3" name="Tijdelijke aanduiding voor inhoud 2">
            <a:extLst>
              <a:ext uri="{FF2B5EF4-FFF2-40B4-BE49-F238E27FC236}">
                <a16:creationId xmlns:a16="http://schemas.microsoft.com/office/drawing/2014/main" id="{082DDF19-5140-EB3E-FC45-BBE1D0273ECB}"/>
              </a:ext>
            </a:extLst>
          </p:cNvPr>
          <p:cNvSpPr>
            <a:spLocks noGrp="1"/>
          </p:cNvSpPr>
          <p:nvPr>
            <p:ph idx="1"/>
          </p:nvPr>
        </p:nvSpPr>
        <p:spPr/>
        <p:txBody>
          <a:bodyPr>
            <a:normAutofit fontScale="92500" lnSpcReduction="20000"/>
          </a:bodyPr>
          <a:lstStyle/>
          <a:p>
            <a:r>
              <a:rPr lang="nl-NL" dirty="0"/>
              <a:t>Complexe zorg: dementerende patiënten met meerdere aandoeningen</a:t>
            </a:r>
          </a:p>
          <a:p>
            <a:r>
              <a:rPr lang="nl-NL" dirty="0"/>
              <a:t>Specialist ouderenzorg is maar een paar uur per week aanwezig</a:t>
            </a:r>
          </a:p>
          <a:p>
            <a:r>
              <a:rPr lang="nl-NL" dirty="0"/>
              <a:t>Als huisarts ben je ineens eindverantwoordelijk voor aansturen van het zorgteam wat in de woonvorm aanwezig is</a:t>
            </a:r>
          </a:p>
          <a:p>
            <a:r>
              <a:rPr lang="nl-NL" dirty="0"/>
              <a:t>Zorg komt ook in de dienst bij de huisarts terecht.</a:t>
            </a:r>
          </a:p>
          <a:p>
            <a:r>
              <a:rPr lang="nl-NL" dirty="0"/>
              <a:t>Dit was oorspronkelijk verpleeghuiszorg</a:t>
            </a:r>
          </a:p>
          <a:p>
            <a:r>
              <a:rPr lang="nl-NL" dirty="0"/>
              <a:t>Komt nu bovenop zorg die al onterecht bij huisarts ligt (veel wachtenden op verpleeghuiszorg)</a:t>
            </a:r>
          </a:p>
          <a:p>
            <a:r>
              <a:rPr lang="nl-NL" dirty="0"/>
              <a:t>Woonvormen geven aan dat de zorg bij het wonen is geregeld, maar het hoe en door wie… </a:t>
            </a:r>
            <a:r>
              <a:rPr lang="nl-NL" b="1" dirty="0"/>
              <a:t>daar</a:t>
            </a:r>
            <a:r>
              <a:rPr lang="nl-NL" dirty="0"/>
              <a:t> gaat het om. De huisartsen weten vaak nog van niets.</a:t>
            </a:r>
          </a:p>
          <a:p>
            <a:r>
              <a:rPr lang="nl-NL" dirty="0"/>
              <a:t>Laat u goed informeren over de 24/7 zorg bij deze instellingen</a:t>
            </a:r>
          </a:p>
        </p:txBody>
      </p:sp>
    </p:spTree>
    <p:extLst>
      <p:ext uri="{BB962C8B-B14F-4D97-AF65-F5344CB8AC3E}">
        <p14:creationId xmlns:p14="http://schemas.microsoft.com/office/powerpoint/2010/main" val="909340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9A2EC5-FF90-276B-F84A-83781320517B}"/>
              </a:ext>
            </a:extLst>
          </p:cNvPr>
          <p:cNvSpPr>
            <a:spLocks noGrp="1"/>
          </p:cNvSpPr>
          <p:nvPr>
            <p:ph type="ctrTitle"/>
          </p:nvPr>
        </p:nvSpPr>
        <p:spPr>
          <a:xfrm>
            <a:off x="1756946" y="1104900"/>
            <a:ext cx="8376514" cy="706145"/>
          </a:xfrm>
        </p:spPr>
        <p:txBody>
          <a:bodyPr>
            <a:normAutofit fontScale="90000"/>
          </a:bodyPr>
          <a:lstStyle/>
          <a:p>
            <a:r>
              <a:rPr lang="nl-NL" dirty="0"/>
              <a:t>de komende 10 jaar</a:t>
            </a:r>
          </a:p>
        </p:txBody>
      </p:sp>
      <p:sp>
        <p:nvSpPr>
          <p:cNvPr id="3" name="Ondertitel 2">
            <a:extLst>
              <a:ext uri="{FF2B5EF4-FFF2-40B4-BE49-F238E27FC236}">
                <a16:creationId xmlns:a16="http://schemas.microsoft.com/office/drawing/2014/main" id="{2E47D6CE-C533-A28B-C470-A5B4CBC6FBB6}"/>
              </a:ext>
            </a:extLst>
          </p:cNvPr>
          <p:cNvSpPr>
            <a:spLocks noGrp="1"/>
          </p:cNvSpPr>
          <p:nvPr>
            <p:ph type="subTitle" idx="1"/>
          </p:nvPr>
        </p:nvSpPr>
        <p:spPr>
          <a:xfrm>
            <a:off x="1180729" y="2439649"/>
            <a:ext cx="9721049" cy="4023295"/>
          </a:xfrm>
        </p:spPr>
        <p:txBody>
          <a:bodyPr/>
          <a:lstStyle/>
          <a:p>
            <a:endParaRPr lang="nl-NL" dirty="0"/>
          </a:p>
          <a:p>
            <a:r>
              <a:rPr lang="nl-NL" dirty="0"/>
              <a:t>Toename vergrijzing en chronisch zieken</a:t>
            </a:r>
          </a:p>
          <a:p>
            <a:r>
              <a:rPr lang="nl-NL" dirty="0"/>
              <a:t>Huisartsentekort: minder praktijkhouders</a:t>
            </a:r>
          </a:p>
          <a:p>
            <a:r>
              <a:rPr lang="nl-NL" dirty="0"/>
              <a:t>Arbeidsmarkttekorten ook bij ziekenhuizen, ambulance, wijkverpleging, sociaalwijkteam, jeugdzorg</a:t>
            </a:r>
          </a:p>
          <a:p>
            <a:endParaRPr lang="nl-NL" dirty="0"/>
          </a:p>
          <a:p>
            <a:r>
              <a:rPr lang="nl-NL" dirty="0"/>
              <a:t>De zorg moet hervormd</a:t>
            </a:r>
          </a:p>
          <a:p>
            <a:endParaRPr lang="nl-NL" dirty="0"/>
          </a:p>
          <a:p>
            <a:endParaRPr lang="nl-NL" dirty="0"/>
          </a:p>
          <a:p>
            <a:endParaRPr lang="nl-NL" dirty="0"/>
          </a:p>
        </p:txBody>
      </p:sp>
    </p:spTree>
    <p:extLst>
      <p:ext uri="{BB962C8B-B14F-4D97-AF65-F5344CB8AC3E}">
        <p14:creationId xmlns:p14="http://schemas.microsoft.com/office/powerpoint/2010/main" val="2018591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BB51D-1766-D6A1-66B4-58DD325D55FA}"/>
              </a:ext>
            </a:extLst>
          </p:cNvPr>
          <p:cNvSpPr>
            <a:spLocks noGrp="1"/>
          </p:cNvSpPr>
          <p:nvPr>
            <p:ph type="title"/>
          </p:nvPr>
        </p:nvSpPr>
        <p:spPr/>
        <p:txBody>
          <a:bodyPr/>
          <a:lstStyle/>
          <a:p>
            <a:r>
              <a:rPr lang="en-US" dirty="0">
                <a:ea typeface="Batang"/>
              </a:rPr>
              <a:t>Wat </a:t>
            </a:r>
            <a:r>
              <a:rPr lang="en-US" dirty="0" err="1">
                <a:ea typeface="Batang"/>
              </a:rPr>
              <a:t>moeten</a:t>
            </a:r>
            <a:r>
              <a:rPr lang="en-US" dirty="0">
                <a:ea typeface="Batang"/>
              </a:rPr>
              <a:t> we </a:t>
            </a:r>
            <a:r>
              <a:rPr lang="en-US" dirty="0" err="1">
                <a:ea typeface="Batang"/>
              </a:rPr>
              <a:t>doen</a:t>
            </a:r>
            <a:r>
              <a:rPr lang="en-US" dirty="0">
                <a:ea typeface="Batang"/>
              </a:rPr>
              <a:t>? Heel </a:t>
            </a:r>
            <a:r>
              <a:rPr lang="en-US" dirty="0" err="1">
                <a:ea typeface="Batang"/>
              </a:rPr>
              <a:t>veel</a:t>
            </a:r>
            <a:r>
              <a:rPr lang="en-US" dirty="0">
                <a:ea typeface="Batang"/>
              </a:rPr>
              <a:t>: </a:t>
            </a:r>
            <a:r>
              <a:rPr lang="en-US" dirty="0" err="1">
                <a:ea typeface="Batang"/>
              </a:rPr>
              <a:t>oa</a:t>
            </a:r>
            <a:endParaRPr lang="en-US" dirty="0"/>
          </a:p>
        </p:txBody>
      </p:sp>
      <p:sp>
        <p:nvSpPr>
          <p:cNvPr id="3" name="Content Placeholder 2">
            <a:extLst>
              <a:ext uri="{FF2B5EF4-FFF2-40B4-BE49-F238E27FC236}">
                <a16:creationId xmlns:a16="http://schemas.microsoft.com/office/drawing/2014/main" id="{7D32AEBD-5CCF-5BDE-2B5C-FC503BBCBCD7}"/>
              </a:ext>
            </a:extLst>
          </p:cNvPr>
          <p:cNvSpPr>
            <a:spLocks noGrp="1"/>
          </p:cNvSpPr>
          <p:nvPr>
            <p:ph idx="1"/>
          </p:nvPr>
        </p:nvSpPr>
        <p:spPr/>
        <p:txBody>
          <a:bodyPr vert="horz" lIns="91440" tIns="45720" rIns="91440" bIns="45720" rtlCol="0" anchor="t">
            <a:normAutofit/>
          </a:bodyPr>
          <a:lstStyle/>
          <a:p>
            <a:r>
              <a:rPr lang="en-US" dirty="0" err="1">
                <a:ea typeface="Batang"/>
              </a:rPr>
              <a:t>Samenwerken</a:t>
            </a:r>
            <a:r>
              <a:rPr lang="en-US" dirty="0">
                <a:ea typeface="Batang"/>
              </a:rPr>
              <a:t> in de </a:t>
            </a:r>
            <a:r>
              <a:rPr lang="en-US" dirty="0" err="1">
                <a:ea typeface="Batang"/>
              </a:rPr>
              <a:t>nachtdiensten</a:t>
            </a:r>
            <a:r>
              <a:rPr lang="en-US" dirty="0">
                <a:ea typeface="Batang"/>
              </a:rPr>
              <a:t> </a:t>
            </a:r>
            <a:r>
              <a:rPr lang="en-US" dirty="0" err="1">
                <a:ea typeface="Batang"/>
              </a:rPr>
              <a:t>en</a:t>
            </a:r>
            <a:r>
              <a:rPr lang="en-US" dirty="0">
                <a:ea typeface="Batang"/>
              </a:rPr>
              <a:t> </a:t>
            </a:r>
            <a:r>
              <a:rPr lang="en-US" dirty="0" err="1">
                <a:ea typeface="Batang"/>
              </a:rPr>
              <a:t>beter</a:t>
            </a:r>
            <a:r>
              <a:rPr lang="en-US" dirty="0">
                <a:ea typeface="Batang"/>
              </a:rPr>
              <a:t> </a:t>
            </a:r>
            <a:r>
              <a:rPr lang="en-US" dirty="0" err="1">
                <a:ea typeface="Batang"/>
              </a:rPr>
              <a:t>samenwerken</a:t>
            </a:r>
            <a:r>
              <a:rPr lang="en-US" dirty="0">
                <a:ea typeface="Batang"/>
              </a:rPr>
              <a:t> </a:t>
            </a:r>
            <a:r>
              <a:rPr lang="en-US" dirty="0" err="1">
                <a:ea typeface="Batang"/>
              </a:rPr>
              <a:t>overdag</a:t>
            </a:r>
            <a:endParaRPr lang="en-US" dirty="0" err="1"/>
          </a:p>
          <a:p>
            <a:r>
              <a:rPr lang="en-US" dirty="0" err="1">
                <a:ea typeface="Batang"/>
              </a:rPr>
              <a:t>Zorgen</a:t>
            </a:r>
            <a:r>
              <a:rPr lang="en-US" dirty="0">
                <a:ea typeface="Batang"/>
              </a:rPr>
              <a:t> </a:t>
            </a:r>
            <a:r>
              <a:rPr lang="en-US" dirty="0" err="1">
                <a:ea typeface="Batang"/>
              </a:rPr>
              <a:t>dat</a:t>
            </a:r>
            <a:r>
              <a:rPr lang="en-US" dirty="0">
                <a:ea typeface="Batang"/>
              </a:rPr>
              <a:t> de </a:t>
            </a:r>
            <a:r>
              <a:rPr lang="en-US" dirty="0" err="1">
                <a:ea typeface="Batang"/>
              </a:rPr>
              <a:t>informatie</a:t>
            </a:r>
            <a:r>
              <a:rPr lang="en-US" dirty="0">
                <a:ea typeface="Batang"/>
              </a:rPr>
              <a:t> </a:t>
            </a:r>
            <a:r>
              <a:rPr lang="en-US" dirty="0" err="1">
                <a:ea typeface="Batang"/>
              </a:rPr>
              <a:t>makkelijk</a:t>
            </a:r>
            <a:r>
              <a:rPr lang="en-US" dirty="0">
                <a:ea typeface="Batang"/>
              </a:rPr>
              <a:t> </a:t>
            </a:r>
            <a:r>
              <a:rPr lang="en-US" dirty="0" err="1">
                <a:ea typeface="Batang"/>
              </a:rPr>
              <a:t>uitgewisseld</a:t>
            </a:r>
            <a:r>
              <a:rPr lang="en-US" dirty="0">
                <a:ea typeface="Batang"/>
              </a:rPr>
              <a:t> </a:t>
            </a:r>
            <a:r>
              <a:rPr lang="en-US" dirty="0" err="1">
                <a:ea typeface="Batang"/>
              </a:rPr>
              <a:t>wordt</a:t>
            </a:r>
            <a:r>
              <a:rPr lang="en-US" dirty="0">
                <a:ea typeface="Batang"/>
              </a:rPr>
              <a:t> </a:t>
            </a:r>
            <a:r>
              <a:rPr lang="en-US" dirty="0" err="1">
                <a:ea typeface="Batang"/>
              </a:rPr>
              <a:t>verpleeghuis</a:t>
            </a:r>
            <a:r>
              <a:rPr lang="en-US" dirty="0">
                <a:ea typeface="Batang"/>
              </a:rPr>
              <a:t>/revalidatiezorg-ziekenhuis-huisarts-wijkverpleging-sociaaldomein</a:t>
            </a:r>
          </a:p>
          <a:p>
            <a:r>
              <a:rPr lang="en-US" dirty="0">
                <a:ea typeface="Batang"/>
              </a:rPr>
              <a:t>Mensen </a:t>
            </a:r>
            <a:r>
              <a:rPr lang="en-US" dirty="0" err="1">
                <a:ea typeface="Batang"/>
              </a:rPr>
              <a:t>bewust</a:t>
            </a:r>
            <a:r>
              <a:rPr lang="en-US" dirty="0">
                <a:ea typeface="Batang"/>
              </a:rPr>
              <a:t> </a:t>
            </a:r>
            <a:r>
              <a:rPr lang="en-US" dirty="0" err="1">
                <a:ea typeface="Batang"/>
              </a:rPr>
              <a:t>maken</a:t>
            </a:r>
            <a:r>
              <a:rPr lang="en-US" dirty="0">
                <a:ea typeface="Batang"/>
              </a:rPr>
              <a:t> </a:t>
            </a:r>
            <a:r>
              <a:rPr lang="en-US" dirty="0" err="1">
                <a:ea typeface="Batang"/>
              </a:rPr>
              <a:t>dat</a:t>
            </a:r>
            <a:r>
              <a:rPr lang="en-US" dirty="0">
                <a:ea typeface="Batang"/>
              </a:rPr>
              <a:t> </a:t>
            </a:r>
            <a:r>
              <a:rPr lang="en-US" dirty="0" err="1">
                <a:ea typeface="Batang"/>
              </a:rPr>
              <a:t>niet</a:t>
            </a:r>
            <a:r>
              <a:rPr lang="en-US" dirty="0">
                <a:ea typeface="Batang"/>
              </a:rPr>
              <a:t> </a:t>
            </a:r>
            <a:r>
              <a:rPr lang="en-US" dirty="0" err="1">
                <a:ea typeface="Batang"/>
              </a:rPr>
              <a:t>alles</a:t>
            </a:r>
            <a:r>
              <a:rPr lang="en-US" dirty="0">
                <a:ea typeface="Batang"/>
              </a:rPr>
              <a:t> </a:t>
            </a:r>
            <a:r>
              <a:rPr lang="en-US" dirty="0" err="1">
                <a:ea typeface="Batang"/>
              </a:rPr>
              <a:t>meer</a:t>
            </a:r>
            <a:r>
              <a:rPr lang="en-US" dirty="0">
                <a:ea typeface="Batang"/>
              </a:rPr>
              <a:t> </a:t>
            </a:r>
            <a:r>
              <a:rPr lang="en-US" dirty="0" err="1">
                <a:ea typeface="Batang"/>
              </a:rPr>
              <a:t>kan.</a:t>
            </a:r>
            <a:r>
              <a:rPr lang="en-US" dirty="0">
                <a:ea typeface="Batang"/>
              </a:rPr>
              <a:t> We </a:t>
            </a:r>
            <a:r>
              <a:rPr lang="en-US" dirty="0" err="1">
                <a:ea typeface="Batang"/>
              </a:rPr>
              <a:t>vragen</a:t>
            </a:r>
            <a:r>
              <a:rPr lang="en-US" dirty="0">
                <a:ea typeface="Batang"/>
              </a:rPr>
              <a:t> </a:t>
            </a:r>
            <a:r>
              <a:rPr lang="en-US" dirty="0" err="1">
                <a:ea typeface="Batang"/>
              </a:rPr>
              <a:t>mensen</a:t>
            </a:r>
            <a:r>
              <a:rPr lang="en-US" dirty="0">
                <a:ea typeface="Batang"/>
              </a:rPr>
              <a:t> mee </a:t>
            </a:r>
            <a:r>
              <a:rPr lang="en-US" dirty="0" err="1">
                <a:ea typeface="Batang"/>
              </a:rPr>
              <a:t>te</a:t>
            </a:r>
            <a:r>
              <a:rPr lang="en-US" dirty="0">
                <a:ea typeface="Batang"/>
              </a:rPr>
              <a:t> </a:t>
            </a:r>
            <a:r>
              <a:rPr lang="en-US" dirty="0" err="1">
                <a:ea typeface="Batang"/>
              </a:rPr>
              <a:t>denken</a:t>
            </a:r>
            <a:r>
              <a:rPr lang="en-US" dirty="0">
                <a:ea typeface="Batang"/>
              </a:rPr>
              <a:t> hoe </a:t>
            </a:r>
            <a:r>
              <a:rPr lang="en-US" dirty="0" err="1">
                <a:ea typeface="Batang"/>
              </a:rPr>
              <a:t>hun</a:t>
            </a:r>
            <a:r>
              <a:rPr lang="en-US" dirty="0">
                <a:ea typeface="Batang"/>
              </a:rPr>
              <a:t> </a:t>
            </a:r>
            <a:r>
              <a:rPr lang="en-US" dirty="0" err="1">
                <a:ea typeface="Batang"/>
              </a:rPr>
              <a:t>probleem</a:t>
            </a:r>
            <a:r>
              <a:rPr lang="en-US" dirty="0">
                <a:ea typeface="Batang"/>
              </a:rPr>
              <a:t> op </a:t>
            </a:r>
            <a:r>
              <a:rPr lang="en-US" dirty="0" err="1">
                <a:ea typeface="Batang"/>
              </a:rPr>
              <a:t>een</a:t>
            </a:r>
            <a:r>
              <a:rPr lang="en-US" dirty="0">
                <a:ea typeface="Batang"/>
              </a:rPr>
              <a:t> </a:t>
            </a:r>
            <a:r>
              <a:rPr lang="en-US" dirty="0" err="1">
                <a:ea typeface="Batang"/>
              </a:rPr>
              <a:t>andere</a:t>
            </a:r>
            <a:r>
              <a:rPr lang="en-US" dirty="0">
                <a:ea typeface="Batang"/>
              </a:rPr>
              <a:t> </a:t>
            </a:r>
            <a:r>
              <a:rPr lang="en-US" dirty="0" err="1">
                <a:ea typeface="Batang"/>
              </a:rPr>
              <a:t>manier</a:t>
            </a:r>
            <a:r>
              <a:rPr lang="en-US" dirty="0">
                <a:ea typeface="Batang"/>
              </a:rPr>
              <a:t> </a:t>
            </a:r>
            <a:r>
              <a:rPr lang="en-US" dirty="0" err="1">
                <a:ea typeface="Batang"/>
              </a:rPr>
              <a:t>kan</a:t>
            </a:r>
            <a:r>
              <a:rPr lang="en-US" dirty="0">
                <a:ea typeface="Batang"/>
              </a:rPr>
              <a:t> </a:t>
            </a:r>
            <a:r>
              <a:rPr lang="en-US" dirty="0" err="1">
                <a:ea typeface="Batang"/>
              </a:rPr>
              <a:t>worden</a:t>
            </a:r>
            <a:r>
              <a:rPr lang="en-US" dirty="0">
                <a:ea typeface="Batang"/>
              </a:rPr>
              <a:t> </a:t>
            </a:r>
            <a:r>
              <a:rPr lang="en-US" dirty="0" err="1">
                <a:ea typeface="Batang"/>
              </a:rPr>
              <a:t>aangepakt</a:t>
            </a:r>
            <a:r>
              <a:rPr lang="en-US" dirty="0">
                <a:ea typeface="Batang"/>
              </a:rPr>
              <a:t> (</a:t>
            </a:r>
            <a:r>
              <a:rPr lang="en-US" dirty="0" err="1">
                <a:ea typeface="Batang"/>
              </a:rPr>
              <a:t>positieve</a:t>
            </a:r>
            <a:r>
              <a:rPr lang="en-US" dirty="0">
                <a:ea typeface="Batang"/>
              </a:rPr>
              <a:t> </a:t>
            </a:r>
            <a:r>
              <a:rPr lang="en-US" dirty="0" err="1">
                <a:ea typeface="Batang"/>
              </a:rPr>
              <a:t>gezondheid</a:t>
            </a:r>
            <a:r>
              <a:rPr lang="en-US" dirty="0">
                <a:ea typeface="Batang"/>
              </a:rPr>
              <a:t>: wat wilt/</a:t>
            </a:r>
            <a:r>
              <a:rPr lang="en-US" dirty="0" err="1">
                <a:ea typeface="Batang"/>
              </a:rPr>
              <a:t>kunt</a:t>
            </a:r>
            <a:r>
              <a:rPr lang="en-US" dirty="0">
                <a:ea typeface="Batang"/>
              </a:rPr>
              <a:t> u </a:t>
            </a:r>
            <a:r>
              <a:rPr lang="en-US" dirty="0" err="1">
                <a:ea typeface="Batang"/>
              </a:rPr>
              <a:t>verbeteren</a:t>
            </a:r>
            <a:r>
              <a:rPr lang="en-US" dirty="0">
                <a:ea typeface="Batang"/>
              </a:rPr>
              <a:t>)</a:t>
            </a:r>
          </a:p>
          <a:p>
            <a:r>
              <a:rPr lang="en-US" dirty="0" err="1">
                <a:ea typeface="Batang"/>
              </a:rPr>
              <a:t>Vooruitdenken</a:t>
            </a:r>
            <a:r>
              <a:rPr lang="en-US" dirty="0">
                <a:ea typeface="Batang"/>
              </a:rPr>
              <a:t>: hoe </a:t>
            </a:r>
            <a:r>
              <a:rPr lang="en-US" dirty="0" err="1">
                <a:ea typeface="Batang"/>
              </a:rPr>
              <a:t>maak</a:t>
            </a:r>
            <a:r>
              <a:rPr lang="en-US" dirty="0">
                <a:ea typeface="Batang"/>
              </a:rPr>
              <a:t> </a:t>
            </a:r>
            <a:r>
              <a:rPr lang="en-US" dirty="0" err="1">
                <a:ea typeface="Batang"/>
              </a:rPr>
              <a:t>ik</a:t>
            </a:r>
            <a:r>
              <a:rPr lang="en-US" dirty="0">
                <a:ea typeface="Batang"/>
              </a:rPr>
              <a:t> </a:t>
            </a:r>
            <a:r>
              <a:rPr lang="en-US" dirty="0" err="1">
                <a:ea typeface="Batang"/>
              </a:rPr>
              <a:t>voor</a:t>
            </a:r>
            <a:r>
              <a:rPr lang="en-US" dirty="0">
                <a:ea typeface="Batang"/>
              </a:rPr>
              <a:t> </a:t>
            </a:r>
            <a:r>
              <a:rPr lang="en-US" dirty="0" err="1">
                <a:ea typeface="Batang"/>
              </a:rPr>
              <a:t>mijzelf</a:t>
            </a:r>
            <a:r>
              <a:rPr lang="en-US" dirty="0">
                <a:ea typeface="Batang"/>
              </a:rPr>
              <a:t> </a:t>
            </a:r>
            <a:r>
              <a:rPr lang="en-US" dirty="0" err="1">
                <a:ea typeface="Batang"/>
              </a:rPr>
              <a:t>mijn</a:t>
            </a:r>
            <a:r>
              <a:rPr lang="en-US" dirty="0">
                <a:ea typeface="Batang"/>
              </a:rPr>
              <a:t> </a:t>
            </a:r>
            <a:r>
              <a:rPr lang="en-US" dirty="0" err="1">
                <a:ea typeface="Batang"/>
              </a:rPr>
              <a:t>woonsituatie</a:t>
            </a:r>
            <a:r>
              <a:rPr lang="en-US" dirty="0">
                <a:ea typeface="Batang"/>
              </a:rPr>
              <a:t>/</a:t>
            </a:r>
            <a:r>
              <a:rPr lang="en-US" dirty="0" err="1">
                <a:ea typeface="Batang"/>
              </a:rPr>
              <a:t>zorgsituatie</a:t>
            </a:r>
            <a:r>
              <a:rPr lang="en-US" dirty="0">
                <a:ea typeface="Batang"/>
              </a:rPr>
              <a:t> </a:t>
            </a:r>
            <a:r>
              <a:rPr lang="en-US" dirty="0" err="1">
                <a:ea typeface="Batang"/>
              </a:rPr>
              <a:t>klaar</a:t>
            </a:r>
            <a:r>
              <a:rPr lang="en-US" dirty="0">
                <a:ea typeface="Batang"/>
              </a:rPr>
              <a:t> </a:t>
            </a:r>
            <a:r>
              <a:rPr lang="en-US" dirty="0" err="1">
                <a:ea typeface="Batang"/>
              </a:rPr>
              <a:t>voor</a:t>
            </a:r>
            <a:r>
              <a:rPr lang="en-US" dirty="0">
                <a:ea typeface="Batang"/>
              </a:rPr>
              <a:t> de </a:t>
            </a:r>
            <a:r>
              <a:rPr lang="en-US" dirty="0" err="1">
                <a:ea typeface="Batang"/>
              </a:rPr>
              <a:t>toekomst</a:t>
            </a:r>
            <a:r>
              <a:rPr lang="en-US" dirty="0">
                <a:ea typeface="Batang"/>
              </a:rPr>
              <a:t>.</a:t>
            </a:r>
          </a:p>
          <a:p>
            <a:r>
              <a:rPr lang="en-US" dirty="0" err="1">
                <a:ea typeface="Batang"/>
              </a:rPr>
              <a:t>Mensen</a:t>
            </a:r>
            <a:r>
              <a:rPr lang="en-US" dirty="0">
                <a:ea typeface="Batang"/>
              </a:rPr>
              <a:t> die het </a:t>
            </a:r>
            <a:r>
              <a:rPr lang="en-US" dirty="0" err="1">
                <a:ea typeface="Batang"/>
              </a:rPr>
              <a:t>niet</a:t>
            </a:r>
            <a:r>
              <a:rPr lang="en-US" dirty="0">
                <a:ea typeface="Batang"/>
              </a:rPr>
              <a:t> </a:t>
            </a:r>
            <a:r>
              <a:rPr lang="en-US" dirty="0" err="1">
                <a:ea typeface="Batang"/>
              </a:rPr>
              <a:t>lukt</a:t>
            </a:r>
            <a:r>
              <a:rPr lang="en-US" dirty="0">
                <a:ea typeface="Batang"/>
              </a:rPr>
              <a:t> </a:t>
            </a:r>
            <a:r>
              <a:rPr lang="en-US" dirty="0" err="1">
                <a:ea typeface="Batang"/>
              </a:rPr>
              <a:t>zelf</a:t>
            </a:r>
            <a:r>
              <a:rPr lang="en-US" dirty="0">
                <a:ea typeface="Batang"/>
              </a:rPr>
              <a:t> </a:t>
            </a:r>
            <a:r>
              <a:rPr lang="en-US" dirty="0" err="1">
                <a:ea typeface="Batang"/>
              </a:rPr>
              <a:t>vooruit</a:t>
            </a:r>
            <a:r>
              <a:rPr lang="en-US" dirty="0">
                <a:ea typeface="Batang"/>
              </a:rPr>
              <a:t> </a:t>
            </a:r>
            <a:r>
              <a:rPr lang="en-US" dirty="0" err="1">
                <a:ea typeface="Batang"/>
              </a:rPr>
              <a:t>te</a:t>
            </a:r>
            <a:r>
              <a:rPr lang="en-US" dirty="0">
                <a:ea typeface="Batang"/>
              </a:rPr>
              <a:t> </a:t>
            </a:r>
            <a:r>
              <a:rPr lang="en-US" dirty="0" err="1">
                <a:ea typeface="Batang"/>
              </a:rPr>
              <a:t>denken</a:t>
            </a:r>
            <a:r>
              <a:rPr lang="en-US" dirty="0">
                <a:ea typeface="Batang"/>
              </a:rPr>
              <a:t>: op </a:t>
            </a:r>
            <a:r>
              <a:rPr lang="en-US" dirty="0" err="1">
                <a:ea typeface="Batang"/>
              </a:rPr>
              <a:t>tijd</a:t>
            </a:r>
            <a:r>
              <a:rPr lang="en-US" dirty="0">
                <a:ea typeface="Batang"/>
              </a:rPr>
              <a:t> in </a:t>
            </a:r>
            <a:r>
              <a:rPr lang="en-US" dirty="0" err="1">
                <a:ea typeface="Batang"/>
              </a:rPr>
              <a:t>beeld</a:t>
            </a:r>
            <a:r>
              <a:rPr lang="en-US" dirty="0">
                <a:ea typeface="Batang"/>
              </a:rPr>
              <a:t>!</a:t>
            </a:r>
          </a:p>
        </p:txBody>
      </p:sp>
    </p:spTree>
    <p:extLst>
      <p:ext uri="{BB962C8B-B14F-4D97-AF65-F5344CB8AC3E}">
        <p14:creationId xmlns:p14="http://schemas.microsoft.com/office/powerpoint/2010/main" val="146686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directiekamer">
  <a:themeElements>
    <a:clrScheme name="Ion-directiekamer">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directiekamer">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directiekamer">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1327</Words>
  <Application>Microsoft Office PowerPoint</Application>
  <PresentationFormat>Breedbeeld</PresentationFormat>
  <Paragraphs>104</Paragraphs>
  <Slides>16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Century Gothic</vt:lpstr>
      <vt:lpstr>Wingdings 3</vt:lpstr>
      <vt:lpstr>Ion-directiekamer</vt:lpstr>
      <vt:lpstr>De huisarts-een-zorg</vt:lpstr>
      <vt:lpstr>stand van zaken op de werkvloer</vt:lpstr>
      <vt:lpstr>Stand van zaken: wie wil een praktijk overnemen?</vt:lpstr>
      <vt:lpstr>Het plezier van de eigen praktijk</vt:lpstr>
      <vt:lpstr>Commerciële huisartsenketens: innovatie of problematie</vt:lpstr>
      <vt:lpstr>De dokter van de toekomst? </vt:lpstr>
      <vt:lpstr>Kleine woonvormen voor ouderen: fijn kleinschalig of schandalig</vt:lpstr>
      <vt:lpstr>de komende 10 jaar</vt:lpstr>
      <vt:lpstr>Wat moeten we doen? Heel veel: oa</vt:lpstr>
      <vt:lpstr>U bent even de  dokter....</vt:lpstr>
      <vt:lpstr>Op visite.</vt:lpstr>
      <vt:lpstr>Wat doet u nu?</vt:lpstr>
      <vt:lpstr>Meneer:</vt:lpstr>
      <vt:lpstr>Wat nu? Opties:</vt:lpstr>
      <vt:lpstr>Wat kan anders en wie pakt het op?</vt:lpstr>
      <vt:lpstr>Tot slot: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huisarts-een-zorg</dc:title>
  <dc:creator>Ruth Veenvliet</dc:creator>
  <cp:lastModifiedBy>Rob van der Schans</cp:lastModifiedBy>
  <cp:revision>58</cp:revision>
  <dcterms:created xsi:type="dcterms:W3CDTF">2023-05-30T09:45:10Z</dcterms:created>
  <dcterms:modified xsi:type="dcterms:W3CDTF">2023-06-25T14:07:06Z</dcterms:modified>
</cp:coreProperties>
</file>